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4"/>
  </p:notesMasterIdLst>
  <p:sldIdLst>
    <p:sldId id="256" r:id="rId2"/>
    <p:sldId id="257" r:id="rId3"/>
    <p:sldId id="266" r:id="rId4"/>
    <p:sldId id="258" r:id="rId5"/>
    <p:sldId id="265" r:id="rId6"/>
    <p:sldId id="259" r:id="rId7"/>
    <p:sldId id="260" r:id="rId8"/>
    <p:sldId id="269" r:id="rId9"/>
    <p:sldId id="262" r:id="rId10"/>
    <p:sldId id="263"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CCA5F-328C-479F-ADE3-BCD425CBA3EF}" v="76" dt="2025-05-29T11:52:49.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296" y="2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F0A0D-EBEC-495C-8204-85BCF192A05F}" type="datetimeFigureOut">
              <a:rPr lang="en-GB" smtClean="0"/>
              <a:t>26/09/2025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068AB-F9A0-4969-B5C2-7695FF65238B}" type="slidenum">
              <a:rPr lang="en-GB" smtClean="0"/>
              <a:t>‹#›</a:t>
            </a:fld>
            <a:endParaRPr lang="en-GB"/>
          </a:p>
        </p:txBody>
      </p:sp>
    </p:spTree>
    <p:extLst>
      <p:ext uri="{BB962C8B-B14F-4D97-AF65-F5344CB8AC3E}">
        <p14:creationId xmlns:p14="http://schemas.microsoft.com/office/powerpoint/2010/main" val="210901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D068AB-F9A0-4969-B5C2-7695FF65238B}" type="slidenum">
              <a:rPr lang="en-GB" smtClean="0"/>
              <a:t>9</a:t>
            </a:fld>
            <a:endParaRPr lang="en-GB"/>
          </a:p>
        </p:txBody>
      </p:sp>
    </p:spTree>
    <p:extLst>
      <p:ext uri="{BB962C8B-B14F-4D97-AF65-F5344CB8AC3E}">
        <p14:creationId xmlns:p14="http://schemas.microsoft.com/office/powerpoint/2010/main" val="744620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D068AB-F9A0-4969-B5C2-7695FF65238B}" type="slidenum">
              <a:rPr lang="en-GB" smtClean="0"/>
              <a:t>12</a:t>
            </a:fld>
            <a:endParaRPr lang="en-GB"/>
          </a:p>
        </p:txBody>
      </p:sp>
    </p:spTree>
    <p:extLst>
      <p:ext uri="{BB962C8B-B14F-4D97-AF65-F5344CB8AC3E}">
        <p14:creationId xmlns:p14="http://schemas.microsoft.com/office/powerpoint/2010/main" val="74211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9/26/2025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174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9/26/2025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6265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9/26/2025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3437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9/26/2025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6784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9/26/2025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7900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9/26/2025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6840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9/26/2025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4763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9/26/2025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212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9/26/2025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6240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9/26/2025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3721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9/26/2025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57343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9/26/2025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5062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23" name="Straight Connector 2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Boxes On Rack In Warehouse">
            <a:extLst>
              <a:ext uri="{FF2B5EF4-FFF2-40B4-BE49-F238E27FC236}">
                <a16:creationId xmlns:a16="http://schemas.microsoft.com/office/drawing/2014/main" id="{E15C4FA3-D227-31D2-0B6A-4CC88ECB7951}"/>
              </a:ext>
            </a:extLst>
          </p:cNvPr>
          <p:cNvPicPr>
            <a:picLocks noChangeAspect="1"/>
          </p:cNvPicPr>
          <p:nvPr/>
        </p:nvPicPr>
        <p:blipFill>
          <a:blip r:embed="rId2">
            <a:extLst>
              <a:ext uri="{28A0092B-C50C-407E-A947-70E740481C1C}">
                <a14:useLocalDpi xmlns:a14="http://schemas.microsoft.com/office/drawing/2010/main" val="0"/>
              </a:ext>
            </a:extLst>
          </a:blip>
          <a:srcRect l="9091" t="11368" b="12023"/>
          <a:stretch>
            <a:fillRect/>
          </a:stretch>
        </p:blipFill>
        <p:spPr>
          <a:xfrm>
            <a:off x="20" y="10"/>
            <a:ext cx="12191979" cy="6857990"/>
          </a:xfrm>
          <a:prstGeom prst="rect">
            <a:avLst/>
          </a:prstGeom>
        </p:spPr>
      </p:pic>
      <p:sp>
        <p:nvSpPr>
          <p:cNvPr id="24" name="Rectangle 23">
            <a:extLst>
              <a:ext uri="{FF2B5EF4-FFF2-40B4-BE49-F238E27FC236}">
                <a16:creationId xmlns:a16="http://schemas.microsoft.com/office/drawing/2014/main" id="{EFBAAD93-7DE6-47D1-3609-446AE138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6" name="Rectangle 1">
            <a:extLst>
              <a:ext uri="{FF2B5EF4-FFF2-40B4-BE49-F238E27FC236}">
                <a16:creationId xmlns:a16="http://schemas.microsoft.com/office/drawing/2014/main" id="{8B1F5342-47AA-F0C6-EFC9-C7E401F3ED03}"/>
              </a:ext>
            </a:extLst>
          </p:cNvPr>
          <p:cNvSpPr>
            <a:spLocks noGrp="1" noChangeArrowheads="1"/>
          </p:cNvSpPr>
          <p:nvPr>
            <p:ph type="subTitle" idx="1"/>
          </p:nvPr>
        </p:nvSpPr>
        <p:spPr bwMode="auto">
          <a:xfrm>
            <a:off x="7145736" y="5216955"/>
            <a:ext cx="4754880" cy="10036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i="0" u="sng" strike="noStrike" cap="none" normalizeH="0" baseline="0" dirty="0">
                <a:ln>
                  <a:noFill/>
                </a:ln>
                <a:effectLst/>
                <a:latin typeface="Arial" panose="020B0604020202020204" pitchFamily="34" charset="0"/>
              </a:rPr>
              <a:t>Optimizing Order Fulfillment: A Data-Driven Approach to Eliminate Backlogs</a:t>
            </a:r>
          </a:p>
        </p:txBody>
      </p:sp>
      <p:cxnSp>
        <p:nvCxnSpPr>
          <p:cNvPr id="21" name="Straight Connector 20">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6232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DE82A2-553F-2376-0AA5-BFC2ADAD2647}"/>
              </a:ext>
            </a:extLst>
          </p:cNvPr>
          <p:cNvSpPr txBox="1"/>
          <p:nvPr/>
        </p:nvSpPr>
        <p:spPr>
          <a:xfrm>
            <a:off x="152400" y="171450"/>
            <a:ext cx="3457575" cy="584775"/>
          </a:xfrm>
          <a:prstGeom prst="rect">
            <a:avLst/>
          </a:prstGeom>
          <a:noFill/>
        </p:spPr>
        <p:txBody>
          <a:bodyPr wrap="square" rtlCol="0">
            <a:spAutoFit/>
          </a:bodyPr>
          <a:lstStyle/>
          <a:p>
            <a:r>
              <a:rPr lang="en-GB" sz="1600" dirty="0"/>
              <a:t>PRESENTATION BY </a:t>
            </a:r>
          </a:p>
          <a:p>
            <a:r>
              <a:rPr lang="en-GB" sz="1600"/>
              <a:t>                  ADE </a:t>
            </a:r>
            <a:r>
              <a:rPr lang="en-GB" sz="1600" dirty="0"/>
              <a:t>ADEYEMI</a:t>
            </a:r>
          </a:p>
        </p:txBody>
      </p:sp>
      <p:sp>
        <p:nvSpPr>
          <p:cNvPr id="2" name="Rectangle 1">
            <a:extLst>
              <a:ext uri="{FF2B5EF4-FFF2-40B4-BE49-F238E27FC236}">
                <a16:creationId xmlns:a16="http://schemas.microsoft.com/office/drawing/2014/main" id="{F14C2E34-3611-CE38-F796-BCC96238154A}"/>
              </a:ext>
            </a:extLst>
          </p:cNvPr>
          <p:cNvSpPr/>
          <p:nvPr/>
        </p:nvSpPr>
        <p:spPr>
          <a:xfrm>
            <a:off x="10225528" y="0"/>
            <a:ext cx="1966452" cy="1003626"/>
          </a:xfrm>
          <a:prstGeom prst="rect">
            <a:avLst/>
          </a:prstGeom>
          <a:solidFill>
            <a:srgbClr val="808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STREAMLINE LOGISTICS</a:t>
            </a:r>
          </a:p>
        </p:txBody>
      </p:sp>
    </p:spTree>
    <p:extLst>
      <p:ext uri="{BB962C8B-B14F-4D97-AF65-F5344CB8AC3E}">
        <p14:creationId xmlns:p14="http://schemas.microsoft.com/office/powerpoint/2010/main" val="1341392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B8845578-4362-8176-E8A9-64C7651AC8B1}"/>
              </a:ext>
            </a:extLst>
          </p:cNvPr>
          <p:cNvSpPr/>
          <p:nvPr/>
        </p:nvSpPr>
        <p:spPr>
          <a:xfrm>
            <a:off x="427962" y="499732"/>
            <a:ext cx="4463016" cy="988826"/>
          </a:xfrm>
          <a:prstGeom prst="rightArrow">
            <a:avLst/>
          </a:prstGeom>
          <a:solidFill>
            <a:srgbClr val="8080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INSIGHTS</a:t>
            </a:r>
          </a:p>
        </p:txBody>
      </p:sp>
      <p:sp>
        <p:nvSpPr>
          <p:cNvPr id="6" name="Rectangle 5">
            <a:extLst>
              <a:ext uri="{FF2B5EF4-FFF2-40B4-BE49-F238E27FC236}">
                <a16:creationId xmlns:a16="http://schemas.microsoft.com/office/drawing/2014/main" id="{2D10249F-7972-6C57-C3BC-1BF3201149D7}"/>
              </a:ext>
            </a:extLst>
          </p:cNvPr>
          <p:cNvSpPr/>
          <p:nvPr/>
        </p:nvSpPr>
        <p:spPr>
          <a:xfrm>
            <a:off x="0" y="1488557"/>
            <a:ext cx="12192000" cy="6347637"/>
          </a:xfrm>
          <a:prstGeom prst="rect">
            <a:avLst/>
          </a:prstGeom>
          <a:ln/>
        </p:spPr>
        <p:style>
          <a:lnRef idx="1">
            <a:schemeClr val="accent6"/>
          </a:lnRef>
          <a:fillRef idx="1003">
            <a:schemeClr val="dk2"/>
          </a:fillRef>
          <a:effectRef idx="1">
            <a:schemeClr val="accent6"/>
          </a:effectRef>
          <a:fontRef idx="minor">
            <a:schemeClr val="dk1"/>
          </a:fontRef>
        </p:style>
        <p:txBody>
          <a:bodyPr rtlCol="0" anchor="ctr"/>
          <a:lstStyle/>
          <a:p>
            <a:endParaRPr lang="en-GB" dirty="0"/>
          </a:p>
        </p:txBody>
      </p:sp>
      <p:sp>
        <p:nvSpPr>
          <p:cNvPr id="9" name="TextBox 8">
            <a:extLst>
              <a:ext uri="{FF2B5EF4-FFF2-40B4-BE49-F238E27FC236}">
                <a16:creationId xmlns:a16="http://schemas.microsoft.com/office/drawing/2014/main" id="{A1267064-4124-BF7F-CEF4-16F9AB3697C7}"/>
              </a:ext>
            </a:extLst>
          </p:cNvPr>
          <p:cNvSpPr txBox="1"/>
          <p:nvPr/>
        </p:nvSpPr>
        <p:spPr>
          <a:xfrm>
            <a:off x="148856" y="1542672"/>
            <a:ext cx="11968716" cy="6771084"/>
          </a:xfrm>
          <a:prstGeom prst="rect">
            <a:avLst/>
          </a:prstGeom>
          <a:noFill/>
        </p:spPr>
        <p:txBody>
          <a:bodyPr wrap="square" rtlCol="0">
            <a:spAutoFit/>
          </a:bodyPr>
          <a:lstStyle/>
          <a:p>
            <a:pPr marL="285750" indent="-285750">
              <a:buFont typeface="Arial" panose="020B0604020202020204" pitchFamily="34" charset="0"/>
              <a:buChar char="•"/>
            </a:pPr>
            <a:r>
              <a:rPr lang="en-GB" sz="1200" b="1" dirty="0">
                <a:solidFill>
                  <a:schemeClr val="bg1"/>
                </a:solidFill>
                <a:effectLst>
                  <a:outerShdw blurRad="38100" dist="38100" dir="2700000" algn="tl">
                    <a:srgbClr val="000000">
                      <a:alpha val="43137"/>
                    </a:srgbClr>
                  </a:outerShdw>
                </a:effectLst>
              </a:rPr>
              <a:t>Through order backlog It is evident that the total delivery in total as the total delivery is 1500 and the delivery in progress which hasn't been completed is 767,This is an issue that needs to be addressed as a continuation of this can possibly lead to bad reviews being left by customers.</a:t>
            </a:r>
          </a:p>
          <a:p>
            <a:endParaRPr lang="en-GB" sz="1200"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dirty="0">
                <a:solidFill>
                  <a:schemeClr val="bg2">
                    <a:lumMod val="75000"/>
                  </a:schemeClr>
                </a:solidFill>
                <a:effectLst>
                  <a:outerShdw blurRad="38100" dist="38100" dir="2700000" algn="tl">
                    <a:srgbClr val="000000">
                      <a:alpha val="43137"/>
                    </a:srgbClr>
                  </a:outerShdw>
                </a:effectLst>
              </a:rPr>
              <a:t>From the deep dive analysis completed it can be observed that there is a total delay time of 14.51 for delivery which I feel is a bit moderate, but I think we can still do better on that area by possibly checking with the drivers to see if there was something else that they felt might be causing a delay time for delivery for example maybe when a certain route is being used.</a:t>
            </a:r>
          </a:p>
          <a:p>
            <a:endParaRPr lang="en-GB" sz="1200" b="1" dirty="0">
              <a:solidFill>
                <a:schemeClr val="bg2">
                  <a:lumMod val="75000"/>
                </a:schemeClr>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dirty="0">
                <a:solidFill>
                  <a:schemeClr val="bg1"/>
                </a:solidFill>
                <a:effectLst>
                  <a:outerShdw blurRad="38100" dist="38100" dir="2700000" algn="tl">
                    <a:srgbClr val="000000">
                      <a:alpha val="43137"/>
                    </a:srgbClr>
                  </a:outerShdw>
                </a:effectLst>
              </a:rPr>
              <a:t>Customer Feedback on delay time has more positive feedback on delay time than the negative feedback which does mean that delay is not the overall issue of this logistic backlog as there might be other reason which we should explore further on this insights.</a:t>
            </a:r>
          </a:p>
          <a:p>
            <a:endParaRPr lang="en-GB" sz="1200"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dirty="0">
                <a:solidFill>
                  <a:schemeClr val="bg2">
                    <a:lumMod val="75000"/>
                  </a:schemeClr>
                </a:solidFill>
                <a:effectLst>
                  <a:outerShdw blurRad="38100" dist="38100" dir="2700000" algn="tl">
                    <a:srgbClr val="000000">
                      <a:alpha val="43137"/>
                    </a:srgbClr>
                  </a:outerShdw>
                </a:effectLst>
              </a:rPr>
              <a:t>Average delay time by drivers is a bit concerning as we need to look into this to understand is there a reason why they are having much of this delay as maybe to know if it's due to route or vehicle type and to see if there are any issue that might be impacting their performances with delivering promptly and also maybe re-training drivers on prompt delivery and with it entails, Route recommendation and maybe check to see if vehicle maintenance could be beneficial.</a:t>
            </a:r>
          </a:p>
          <a:p>
            <a:endParaRPr lang="en-GB" sz="1200"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baseline="0" dirty="0">
                <a:solidFill>
                  <a:schemeClr val="bg1"/>
                </a:solidFill>
                <a:effectLst>
                  <a:outerShdw blurRad="38100" dist="38100" dir="2700000" algn="tl">
                    <a:srgbClr val="000000">
                      <a:alpha val="43137"/>
                    </a:srgbClr>
                  </a:outerShdw>
                </a:effectLst>
              </a:rPr>
              <a:t>Route delays, Take from example from our deep five analysis Route 1,2 and 3 are the route with most average time delay that is a bit concerning and should be investigated to see if there is a reason why there might be delay on that route for example due to congested traffic and see if we can consider a route diversion to see if that helps.</a:t>
            </a:r>
          </a:p>
          <a:p>
            <a:endParaRPr lang="en-GB" sz="1200"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baseline="0" dirty="0">
                <a:solidFill>
                  <a:schemeClr val="bg2">
                    <a:lumMod val="75000"/>
                  </a:schemeClr>
                </a:solidFill>
                <a:effectLst>
                  <a:outerShdw blurRad="38100" dist="38100" dir="2700000" algn="tl">
                    <a:srgbClr val="000000">
                      <a:alpha val="43137"/>
                    </a:srgbClr>
                  </a:outerShdw>
                </a:effectLst>
              </a:rPr>
              <a:t>Vehicle type and delay ,it is a bit concerning that the Bikes C has the highest delay, which is worth it if we can get to understand why the bikes have the highest delay, it is also worth checking to know are the Bike C drivers under trained ,if that is the case they could undergo go fresh training and be prioritise to have more frequent training on swift delivery and also to check for the Bike C need more attention and regular maintenance and check if the weight of goods they supply impact their ability to arrive in time.</a:t>
            </a:r>
          </a:p>
          <a:p>
            <a:endParaRPr lang="en-GB" sz="1200" b="1" dirty="0">
              <a:solidFill>
                <a:srgbClr val="00B050"/>
              </a:solidFill>
              <a:effectLst>
                <a:outerShdw blurRad="38100" dist="38100" dir="2700000" algn="tl">
                  <a:srgbClr val="000000">
                    <a:alpha val="43137"/>
                  </a:srgbClr>
                </a:outerShdw>
              </a:effectLst>
            </a:endParaRPr>
          </a:p>
          <a:p>
            <a:pPr marL="285750" indent="-285750">
              <a:buFont typeface="Wingdings" panose="05000000000000000000" pitchFamily="2" charset="2"/>
              <a:buChar char="§"/>
            </a:pPr>
            <a:r>
              <a:rPr lang="en-GB" sz="1200" b="1" baseline="0" dirty="0">
                <a:solidFill>
                  <a:schemeClr val="bg1"/>
                </a:solidFill>
                <a:effectLst>
                  <a:outerShdw blurRad="38100" dist="38100" dir="2700000" algn="tl">
                    <a:srgbClr val="000000">
                      <a:alpha val="43137"/>
                    </a:srgbClr>
                  </a:outerShdw>
                </a:effectLst>
              </a:rPr>
              <a:t>Allocation rules, from the deep analysis Expedited Rules has the most delay time which wasn't meant to be the case as customers who request for the expedited delivery do so as they want their goods delivered to them as quickly as possible, It might be beneficial if we are able to prioritise expedited deliveries and monitor them closely by setting aside drivers or vehicle types which are our fastest to handle such rules so that we are able to meet up with the purpose why the customer requested for such deliveries in the first place.</a:t>
            </a:r>
          </a:p>
          <a:p>
            <a:endParaRPr lang="en-GB" sz="1200" b="1" baseline="0" dirty="0">
              <a:solidFill>
                <a:schemeClr val="bg1"/>
              </a:solidFill>
              <a:effectLst>
                <a:outerShdw blurRad="38100" dist="38100" dir="2700000" algn="tl">
                  <a:srgbClr val="000000">
                    <a:alpha val="43137"/>
                  </a:srgbClr>
                </a:outerShdw>
              </a:effectLst>
            </a:endParaRPr>
          </a:p>
          <a:p>
            <a:endParaRPr lang="en-GB" sz="1200" baseline="0" dirty="0"/>
          </a:p>
          <a:p>
            <a:endParaRPr lang="en-GB" sz="1200" baseline="0" dirty="0"/>
          </a:p>
          <a:p>
            <a:endParaRPr lang="en-GB" sz="1600" dirty="0">
              <a:solidFill>
                <a:schemeClr val="bg1"/>
              </a:solidFill>
            </a:endParaRPr>
          </a:p>
          <a:p>
            <a:endParaRPr lang="en-GB" sz="1600" dirty="0">
              <a:solidFill>
                <a:schemeClr val="bg1"/>
              </a:solidFill>
            </a:endParaRPr>
          </a:p>
          <a:p>
            <a:endParaRPr lang="en-GB" dirty="0">
              <a:solidFill>
                <a:schemeClr val="bg1">
                  <a:lumMod val="95000"/>
                </a:schemeClr>
              </a:solidFill>
            </a:endParaRPr>
          </a:p>
          <a:p>
            <a:endParaRPr lang="en-GB" dirty="0"/>
          </a:p>
          <a:p>
            <a:endParaRPr lang="en-GB" dirty="0">
              <a:solidFill>
                <a:schemeClr val="bg1"/>
              </a:solidFill>
            </a:endParaRPr>
          </a:p>
        </p:txBody>
      </p:sp>
    </p:spTree>
    <p:extLst>
      <p:ext uri="{BB962C8B-B14F-4D97-AF65-F5344CB8AC3E}">
        <p14:creationId xmlns:p14="http://schemas.microsoft.com/office/powerpoint/2010/main" val="1426028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3651A-0C04-CDE1-899C-7843F501CB5A}"/>
              </a:ext>
            </a:extLst>
          </p:cNvPr>
          <p:cNvSpPr>
            <a:spLocks noGrp="1"/>
          </p:cNvSpPr>
          <p:nvPr>
            <p:ph type="title"/>
          </p:nvPr>
        </p:nvSpPr>
        <p:spPr>
          <a:xfrm>
            <a:off x="6096000" y="652106"/>
            <a:ext cx="5825448" cy="489208"/>
          </a:xfrm>
        </p:spPr>
        <p:txBody>
          <a:bodyPr vert="horz" lIns="91440" tIns="45720" rIns="91440" bIns="45720" rtlCol="0" anchor="t">
            <a:noAutofit/>
          </a:bodyPr>
          <a:lstStyle/>
          <a:p>
            <a:r>
              <a:rPr lang="en-US" dirty="0">
                <a:highlight>
                  <a:srgbClr val="808000"/>
                </a:highlight>
                <a:latin typeface="Algerian" panose="04020705040A02060702" pitchFamily="82" charset="0"/>
              </a:rPr>
              <a:t>RECOMMENDATIONS</a:t>
            </a:r>
          </a:p>
        </p:txBody>
      </p:sp>
      <p:pic>
        <p:nvPicPr>
          <p:cNvPr id="8" name="Picture 7" descr="Person in forklift">
            <a:extLst>
              <a:ext uri="{FF2B5EF4-FFF2-40B4-BE49-F238E27FC236}">
                <a16:creationId xmlns:a16="http://schemas.microsoft.com/office/drawing/2014/main" id="{CB95CFA4-266B-A7E5-8C46-D7CC0E66750A}"/>
              </a:ext>
            </a:extLst>
          </p:cNvPr>
          <p:cNvPicPr>
            <a:picLocks noChangeAspect="1"/>
          </p:cNvPicPr>
          <p:nvPr/>
        </p:nvPicPr>
        <p:blipFill>
          <a:blip r:embed="rId2">
            <a:extLst>
              <a:ext uri="{28A0092B-C50C-407E-A947-70E740481C1C}">
                <a14:useLocalDpi xmlns:a14="http://schemas.microsoft.com/office/drawing/2010/main" val="0"/>
              </a:ext>
            </a:extLst>
          </a:blip>
          <a:srcRect l="7737" r="44796" b="-1"/>
          <a:stretch>
            <a:fillRect/>
          </a:stretch>
        </p:blipFill>
        <p:spPr>
          <a:xfrm>
            <a:off x="1" y="10"/>
            <a:ext cx="4465673" cy="6857989"/>
          </a:xfrm>
          <a:prstGeom prst="rect">
            <a:avLst/>
          </a:prstGeom>
        </p:spPr>
      </p:pic>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E5CADD-7842-5ABF-2840-0C74581ADBBF}"/>
              </a:ext>
            </a:extLst>
          </p:cNvPr>
          <p:cNvSpPr txBox="1"/>
          <p:nvPr/>
        </p:nvSpPr>
        <p:spPr>
          <a:xfrm>
            <a:off x="4502888" y="1770381"/>
            <a:ext cx="7651897" cy="4678204"/>
          </a:xfrm>
          <a:prstGeom prst="rect">
            <a:avLst/>
          </a:prstGeom>
          <a:noFill/>
        </p:spPr>
        <p:txBody>
          <a:bodyPr wrap="square" rtlCol="0">
            <a:spAutoFit/>
          </a:bodyPr>
          <a:lstStyle/>
          <a:p>
            <a:r>
              <a:rPr lang="en-GB" sz="1400" dirty="0">
                <a:solidFill>
                  <a:schemeClr val="accent5">
                    <a:lumMod val="50000"/>
                  </a:schemeClr>
                </a:solidFill>
                <a:effectLst>
                  <a:outerShdw blurRad="38100" dist="38100" dir="2700000" algn="tl">
                    <a:srgbClr val="000000">
                      <a:alpha val="43137"/>
                    </a:srgbClr>
                  </a:outerShdw>
                </a:effectLst>
              </a:rPr>
              <a:t>1.It will be helpful if we can take stock of the backlogs we have and prioritise them first and see if that we help clear some few backlogs we have </a:t>
            </a:r>
          </a:p>
          <a:p>
            <a:pPr lvl="0">
              <a:defRPr/>
            </a:pPr>
            <a:endParaRPr lang="en-GB" sz="1400" dirty="0">
              <a:solidFill>
                <a:schemeClr val="accent5">
                  <a:lumMod val="50000"/>
                </a:schemeClr>
              </a:solidFill>
              <a:effectLst>
                <a:outerShdw blurRad="38100" dist="38100" dir="2700000" algn="tl">
                  <a:srgbClr val="000000">
                    <a:alpha val="43137"/>
                  </a:srgbClr>
                </a:outerShdw>
              </a:effectLst>
            </a:endParaRPr>
          </a:p>
          <a:p>
            <a:pPr lvl="0">
              <a:defRPr/>
            </a:pPr>
            <a:r>
              <a:rPr lang="en-GB" sz="1400" dirty="0">
                <a:solidFill>
                  <a:schemeClr val="accent5">
                    <a:lumMod val="50000"/>
                  </a:schemeClr>
                </a:solidFill>
                <a:effectLst>
                  <a:outerShdw blurRad="38100" dist="38100" dir="2700000" algn="tl">
                    <a:srgbClr val="000000">
                      <a:alpha val="43137"/>
                    </a:srgbClr>
                  </a:outerShdw>
                </a:effectLst>
              </a:rPr>
              <a:t>2. Checking with the drivers to see if there was something else that they felt might be causing a delay time for delivery for example maybe when a certain route is being used.</a:t>
            </a:r>
          </a:p>
          <a:p>
            <a:pPr lvl="0">
              <a:defRPr/>
            </a:pPr>
            <a:endParaRPr lang="en-GB" sz="1400" dirty="0">
              <a:solidFill>
                <a:schemeClr val="accent5">
                  <a:lumMod val="50000"/>
                </a:schemeClr>
              </a:solidFill>
              <a:effectLst>
                <a:outerShdw blurRad="38100" dist="38100" dir="2700000" algn="tl">
                  <a:srgbClr val="000000">
                    <a:alpha val="43137"/>
                  </a:srgbClr>
                </a:outerShdw>
              </a:effectLst>
            </a:endParaRPr>
          </a:p>
          <a:p>
            <a:pPr lvl="0">
              <a:defRPr/>
            </a:pPr>
            <a:r>
              <a:rPr lang="en-GB" sz="1400" dirty="0">
                <a:solidFill>
                  <a:schemeClr val="accent5">
                    <a:lumMod val="50000"/>
                  </a:schemeClr>
                </a:solidFill>
                <a:effectLst>
                  <a:outerShdw blurRad="38100" dist="38100" dir="2700000" algn="tl">
                    <a:srgbClr val="000000">
                      <a:alpha val="43137"/>
                    </a:srgbClr>
                  </a:outerShdw>
                </a:effectLst>
              </a:rPr>
              <a:t>3.Re-training drivers on prompt delivery and with it entails, Route recommendation and maybe check to see if vehicle maintenance could be beneficial and, we could introduce bonuses or rewards for fastest delivery drivers who meet up to expectations with quick delivery timeframe to keep them motivated.</a:t>
            </a:r>
          </a:p>
          <a:p>
            <a:pPr lvl="0">
              <a:defRPr/>
            </a:pPr>
            <a:endParaRPr lang="en-GB" sz="1400" dirty="0">
              <a:solidFill>
                <a:schemeClr val="accent5">
                  <a:lumMod val="50000"/>
                </a:schemeClr>
              </a:solidFill>
              <a:effectLst>
                <a:outerShdw blurRad="38100" dist="38100" dir="2700000" algn="tl">
                  <a:srgbClr val="000000">
                    <a:alpha val="43137"/>
                  </a:srgbClr>
                </a:outerShdw>
              </a:effectLst>
            </a:endParaRPr>
          </a:p>
          <a:p>
            <a:pPr lvl="0">
              <a:defRPr/>
            </a:pPr>
            <a:r>
              <a:rPr lang="en-GB" sz="1400" dirty="0">
                <a:solidFill>
                  <a:schemeClr val="accent5">
                    <a:lumMod val="50000"/>
                  </a:schemeClr>
                </a:solidFill>
                <a:effectLst>
                  <a:outerShdw blurRad="38100" dist="38100" dir="2700000" algn="tl">
                    <a:srgbClr val="000000">
                      <a:alpha val="43137"/>
                    </a:srgbClr>
                  </a:outerShdw>
                </a:effectLst>
              </a:rPr>
              <a:t>4.Consider a Route diversion by first setting a group to inspect route again and then checking for alternative route to that route.</a:t>
            </a:r>
          </a:p>
          <a:p>
            <a:pPr lvl="0">
              <a:defRPr/>
            </a:pPr>
            <a:endParaRPr lang="en-GB" sz="1400" dirty="0">
              <a:solidFill>
                <a:schemeClr val="accent5">
                  <a:lumMod val="50000"/>
                </a:schemeClr>
              </a:solidFill>
              <a:effectLst>
                <a:outerShdw blurRad="38100" dist="38100" dir="2700000" algn="tl">
                  <a:srgbClr val="000000">
                    <a:alpha val="43137"/>
                  </a:srgbClr>
                </a:outerShdw>
              </a:effectLst>
            </a:endParaRPr>
          </a:p>
          <a:p>
            <a:pPr lvl="0">
              <a:defRPr/>
            </a:pPr>
            <a:r>
              <a:rPr lang="en-GB" sz="1400" dirty="0">
                <a:solidFill>
                  <a:schemeClr val="accent5">
                    <a:lumMod val="50000"/>
                  </a:schemeClr>
                </a:solidFill>
                <a:effectLst>
                  <a:outerShdw blurRad="38100" dist="38100" dir="2700000" algn="tl">
                    <a:srgbClr val="000000">
                      <a:alpha val="43137"/>
                    </a:srgbClr>
                  </a:outerShdw>
                </a:effectLst>
              </a:rPr>
              <a:t>5.Have more frequent training on swift delivery, the Bike C need more attention and regular maintenance and check if the weight of goods they supply impact their ability to arrive in time.</a:t>
            </a:r>
          </a:p>
          <a:p>
            <a:pPr lvl="0">
              <a:defRPr/>
            </a:pPr>
            <a:endParaRPr lang="en-GB" sz="1400" dirty="0">
              <a:solidFill>
                <a:schemeClr val="accent5">
                  <a:lumMod val="50000"/>
                </a:schemeClr>
              </a:solidFill>
              <a:effectLst>
                <a:outerShdw blurRad="38100" dist="38100" dir="2700000" algn="tl">
                  <a:srgbClr val="000000">
                    <a:alpha val="43137"/>
                  </a:srgbClr>
                </a:outerShdw>
              </a:effectLst>
            </a:endParaRPr>
          </a:p>
          <a:p>
            <a:pPr lvl="0">
              <a:defRPr/>
            </a:pPr>
            <a:r>
              <a:rPr lang="en-GB" sz="1400" dirty="0">
                <a:solidFill>
                  <a:schemeClr val="accent5">
                    <a:lumMod val="50000"/>
                  </a:schemeClr>
                </a:solidFill>
                <a:effectLst>
                  <a:outerShdw blurRad="38100" dist="38100" dir="2700000" algn="tl">
                    <a:srgbClr val="000000">
                      <a:alpha val="43137"/>
                    </a:srgbClr>
                  </a:outerShdw>
                </a:effectLst>
              </a:rPr>
              <a:t>6. Prioritising expedited deliveries and monitor them closely by setting aside drivers or vehicle types which are the fastest to handle such rules so that we can meet up with the purpose why the customer requested for such deliveries in the first place.</a:t>
            </a:r>
          </a:p>
          <a:p>
            <a:endParaRPr lang="en-GB" dirty="0"/>
          </a:p>
        </p:txBody>
      </p:sp>
    </p:spTree>
    <p:extLst>
      <p:ext uri="{BB962C8B-B14F-4D97-AF65-F5344CB8AC3E}">
        <p14:creationId xmlns:p14="http://schemas.microsoft.com/office/powerpoint/2010/main" val="240922760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ck of sticky notes and pencil">
            <a:extLst>
              <a:ext uri="{FF2B5EF4-FFF2-40B4-BE49-F238E27FC236}">
                <a16:creationId xmlns:a16="http://schemas.microsoft.com/office/drawing/2014/main" id="{B17C9876-93BC-1386-0896-11D608034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5" y="742950"/>
            <a:ext cx="10790730" cy="5676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Box 6">
            <a:extLst>
              <a:ext uri="{FF2B5EF4-FFF2-40B4-BE49-F238E27FC236}">
                <a16:creationId xmlns:a16="http://schemas.microsoft.com/office/drawing/2014/main" id="{5B558F21-2C33-55D1-0898-8CD91B7FC6F3}"/>
              </a:ext>
            </a:extLst>
          </p:cNvPr>
          <p:cNvSpPr txBox="1"/>
          <p:nvPr/>
        </p:nvSpPr>
        <p:spPr>
          <a:xfrm>
            <a:off x="285750" y="747712"/>
            <a:ext cx="7981949" cy="646331"/>
          </a:xfrm>
          <a:prstGeom prst="rect">
            <a:avLst/>
          </a:prstGeom>
          <a:noFill/>
        </p:spPr>
        <p:txBody>
          <a:bodyPr wrap="square" rtlCol="0">
            <a:spAutoFit/>
          </a:bodyPr>
          <a:lstStyle/>
          <a:p>
            <a:r>
              <a:rPr lang="en-GB" sz="3600" dirty="0">
                <a:highlight>
                  <a:srgbClr val="808000"/>
                </a:highlight>
              </a:rPr>
              <a:t>THANKS FOR LISTENING</a:t>
            </a:r>
          </a:p>
        </p:txBody>
      </p:sp>
    </p:spTree>
    <p:extLst>
      <p:ext uri="{BB962C8B-B14F-4D97-AF65-F5344CB8AC3E}">
        <p14:creationId xmlns:p14="http://schemas.microsoft.com/office/powerpoint/2010/main" val="3805739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man in warehouse">
            <a:extLst>
              <a:ext uri="{FF2B5EF4-FFF2-40B4-BE49-F238E27FC236}">
                <a16:creationId xmlns:a16="http://schemas.microsoft.com/office/drawing/2014/main" id="{5A531B8E-0675-66BE-FA12-750E5F397D01}"/>
              </a:ext>
            </a:extLst>
          </p:cNvPr>
          <p:cNvPicPr>
            <a:picLocks noChangeAspect="1"/>
          </p:cNvPicPr>
          <p:nvPr/>
        </p:nvPicPr>
        <p:blipFill>
          <a:blip r:embed="rId2">
            <a:extLst>
              <a:ext uri="{28A0092B-C50C-407E-A947-70E740481C1C}">
                <a14:useLocalDpi xmlns:a14="http://schemas.microsoft.com/office/drawing/2010/main" val="0"/>
              </a:ext>
            </a:extLst>
          </a:blip>
          <a:srcRect t="7865" b="7865"/>
          <a:stretch>
            <a:fillRect/>
          </a:stretch>
        </p:blipFill>
        <p:spPr>
          <a:xfrm>
            <a:off x="-2" y="7160"/>
            <a:ext cx="12191980" cy="6857990"/>
          </a:xfrm>
          <a:prstGeom prst="rect">
            <a:avLst/>
          </a:prstGeom>
        </p:spPr>
      </p:pic>
      <p:sp>
        <p:nvSpPr>
          <p:cNvPr id="42" name="Rectangle 41">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6BCB15-974A-F06F-75B0-366568F29FEB}"/>
              </a:ext>
            </a:extLst>
          </p:cNvPr>
          <p:cNvSpPr txBox="1"/>
          <p:nvPr/>
        </p:nvSpPr>
        <p:spPr>
          <a:xfrm>
            <a:off x="609600" y="806246"/>
            <a:ext cx="4434349" cy="461665"/>
          </a:xfrm>
          <a:prstGeom prst="rect">
            <a:avLst/>
          </a:prstGeom>
          <a:noFill/>
        </p:spPr>
        <p:txBody>
          <a:bodyPr wrap="square" rtlCol="0">
            <a:spAutoFit/>
          </a:bodyPr>
          <a:lstStyle/>
          <a:p>
            <a:r>
              <a:rPr lang="en-GB" sz="2400" dirty="0">
                <a:solidFill>
                  <a:schemeClr val="bg1"/>
                </a:solidFill>
                <a:highlight>
                  <a:srgbClr val="808000"/>
                </a:highlight>
              </a:rPr>
              <a:t>BUSINESS  INTRODUCTION</a:t>
            </a:r>
          </a:p>
        </p:txBody>
      </p:sp>
      <p:sp>
        <p:nvSpPr>
          <p:cNvPr id="7" name="TextBox 6">
            <a:extLst>
              <a:ext uri="{FF2B5EF4-FFF2-40B4-BE49-F238E27FC236}">
                <a16:creationId xmlns:a16="http://schemas.microsoft.com/office/drawing/2014/main" id="{FAA0773C-3B6F-9177-4443-642043A5F61F}"/>
              </a:ext>
            </a:extLst>
          </p:cNvPr>
          <p:cNvSpPr txBox="1"/>
          <p:nvPr/>
        </p:nvSpPr>
        <p:spPr>
          <a:xfrm>
            <a:off x="68814" y="1273269"/>
            <a:ext cx="6548296" cy="3693319"/>
          </a:xfrm>
          <a:prstGeom prst="rect">
            <a:avLst/>
          </a:prstGeom>
          <a:noFill/>
        </p:spPr>
        <p:txBody>
          <a:bodyPr wrap="square" rtlCol="0">
            <a:spAutoFit/>
          </a:bodyPr>
          <a:lstStyle/>
          <a:p>
            <a:r>
              <a:rPr lang="en-GB" dirty="0"/>
              <a:t>Streamline Logistics Solutions is a distinguished and</a:t>
            </a:r>
          </a:p>
          <a:p>
            <a:r>
              <a:rPr lang="en-GB" dirty="0"/>
              <a:t>long-standing player in the supply chain and logistics industry,</a:t>
            </a:r>
          </a:p>
          <a:p>
            <a:r>
              <a:rPr lang="en-GB" dirty="0"/>
              <a:t>with a rich history dating back over two decades.</a:t>
            </a:r>
          </a:p>
          <a:p>
            <a:r>
              <a:rPr lang="en-GB" dirty="0"/>
              <a:t>They have built their reputation on a commitment to delivering</a:t>
            </a:r>
          </a:p>
          <a:p>
            <a:r>
              <a:rPr lang="en-GB" dirty="0"/>
              <a:t>exceptional service, characterized by the swift and dependable</a:t>
            </a:r>
          </a:p>
          <a:p>
            <a:r>
              <a:rPr lang="en-GB" dirty="0"/>
              <a:t>delivery of a wide array of products to customers nationwide.</a:t>
            </a:r>
          </a:p>
          <a:p>
            <a:r>
              <a:rPr lang="en-GB" dirty="0"/>
              <a:t>This company stands as a pillar of reliability, ensuring that</a:t>
            </a:r>
          </a:p>
          <a:p>
            <a:r>
              <a:rPr lang="en-GB" dirty="0"/>
              <a:t>businesses and consumers alike can count on them to transport</a:t>
            </a:r>
          </a:p>
          <a:p>
            <a:r>
              <a:rPr lang="en-GB" dirty="0"/>
              <a:t>their goods efficiently and with care.</a:t>
            </a:r>
          </a:p>
          <a:p>
            <a:r>
              <a:rPr lang="en-GB" dirty="0"/>
              <a:t>However, even as they continue to flourish, They find</a:t>
            </a:r>
          </a:p>
          <a:p>
            <a:r>
              <a:rPr lang="en-GB" dirty="0"/>
              <a:t>themselves facing a pressing operational challenge that</a:t>
            </a:r>
          </a:p>
          <a:p>
            <a:r>
              <a:rPr lang="en-GB" dirty="0"/>
              <a:t>demands innovative solutions to uphold an</a:t>
            </a:r>
          </a:p>
          <a:p>
            <a:r>
              <a:rPr lang="en-GB" dirty="0"/>
              <a:t>unwavering commitment to service excellence.</a:t>
            </a:r>
          </a:p>
        </p:txBody>
      </p:sp>
    </p:spTree>
    <p:extLst>
      <p:ext uri="{BB962C8B-B14F-4D97-AF65-F5344CB8AC3E}">
        <p14:creationId xmlns:p14="http://schemas.microsoft.com/office/powerpoint/2010/main" val="13158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sinessperson on a computer">
            <a:extLst>
              <a:ext uri="{FF2B5EF4-FFF2-40B4-BE49-F238E27FC236}">
                <a16:creationId xmlns:a16="http://schemas.microsoft.com/office/drawing/2014/main" id="{944C9168-7AA2-080A-7ED9-D05C0B436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450" y="1314451"/>
            <a:ext cx="6305550" cy="4676774"/>
          </a:xfrm>
          <a:prstGeom prst="rect">
            <a:avLst/>
          </a:prstGeom>
        </p:spPr>
      </p:pic>
      <p:sp>
        <p:nvSpPr>
          <p:cNvPr id="6" name="Flowchart: Terminator 5">
            <a:extLst>
              <a:ext uri="{FF2B5EF4-FFF2-40B4-BE49-F238E27FC236}">
                <a16:creationId xmlns:a16="http://schemas.microsoft.com/office/drawing/2014/main" id="{F104F234-91C4-4C9F-6AED-AE13B31227BE}"/>
              </a:ext>
            </a:extLst>
          </p:cNvPr>
          <p:cNvSpPr/>
          <p:nvPr/>
        </p:nvSpPr>
        <p:spPr>
          <a:xfrm>
            <a:off x="1314449" y="771526"/>
            <a:ext cx="4324351" cy="400050"/>
          </a:xfrm>
          <a:prstGeom prst="flowChartTerminator">
            <a:avLst/>
          </a:prstGeom>
          <a:solidFill>
            <a:srgbClr val="808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PROJECT FOR DATA SETS</a:t>
            </a:r>
          </a:p>
        </p:txBody>
      </p:sp>
      <p:sp>
        <p:nvSpPr>
          <p:cNvPr id="9" name="TextBox 8">
            <a:extLst>
              <a:ext uri="{FF2B5EF4-FFF2-40B4-BE49-F238E27FC236}">
                <a16:creationId xmlns:a16="http://schemas.microsoft.com/office/drawing/2014/main" id="{F6EBCFA4-C752-0D0D-87A4-47D992536DF6}"/>
              </a:ext>
            </a:extLst>
          </p:cNvPr>
          <p:cNvSpPr txBox="1"/>
          <p:nvPr/>
        </p:nvSpPr>
        <p:spPr>
          <a:xfrm>
            <a:off x="857249" y="1152153"/>
            <a:ext cx="8181976" cy="5001369"/>
          </a:xfrm>
          <a:prstGeom prst="rect">
            <a:avLst/>
          </a:prstGeom>
          <a:noFill/>
        </p:spPr>
        <p:txBody>
          <a:bodyPr wrap="square" rtlCol="0">
            <a:spAutoFit/>
          </a:bodyPr>
          <a:lstStyle/>
          <a:p>
            <a:r>
              <a:rPr lang="en-GB" sz="1100" b="1" dirty="0">
                <a:solidFill>
                  <a:srgbClr val="006600"/>
                </a:solidFill>
                <a:latin typeface="Amasis MT Pro Black" panose="02040A04050005020304" pitchFamily="18" charset="0"/>
              </a:rPr>
              <a:t>● Order ID: A unique identifier for each customer order.</a:t>
            </a:r>
          </a:p>
          <a:p>
            <a:r>
              <a:rPr lang="en-GB" sz="1100" b="1" dirty="0">
                <a:solidFill>
                  <a:srgbClr val="006600"/>
                </a:solidFill>
                <a:latin typeface="Amasis MT Pro Black" panose="02040A04050005020304" pitchFamily="18" charset="0"/>
              </a:rPr>
              <a:t>● Delivery Address: The address to which the order is to</a:t>
            </a:r>
          </a:p>
          <a:p>
            <a:r>
              <a:rPr lang="en-GB" sz="1100" b="1" dirty="0">
                <a:solidFill>
                  <a:srgbClr val="006600"/>
                </a:solidFill>
                <a:latin typeface="Amasis MT Pro Black" panose="02040A04050005020304" pitchFamily="18" charset="0"/>
              </a:rPr>
              <a:t>be delivered.</a:t>
            </a:r>
          </a:p>
          <a:p>
            <a:r>
              <a:rPr lang="en-GB" sz="1100" b="1" dirty="0">
                <a:solidFill>
                  <a:srgbClr val="006600"/>
                </a:solidFill>
                <a:latin typeface="Amasis MT Pro Black" panose="02040A04050005020304" pitchFamily="18" charset="0"/>
              </a:rPr>
              <a:t>● Order Timestamp: The date and time when the order</a:t>
            </a:r>
          </a:p>
          <a:p>
            <a:r>
              <a:rPr lang="en-GB" sz="1100" b="1" dirty="0">
                <a:solidFill>
                  <a:srgbClr val="006600"/>
                </a:solidFill>
                <a:latin typeface="Amasis MT Pro Black" panose="02040A04050005020304" pitchFamily="18" charset="0"/>
              </a:rPr>
              <a:t>was placed (e.g., "2023-09-01 08:00").</a:t>
            </a:r>
          </a:p>
          <a:p>
            <a:r>
              <a:rPr lang="en-GB" sz="1100" b="1" dirty="0">
                <a:solidFill>
                  <a:srgbClr val="006600"/>
                </a:solidFill>
                <a:latin typeface="Amasis MT Pro Black" panose="02040A04050005020304" pitchFamily="18" charset="0"/>
              </a:rPr>
              <a:t>● Order Status: The status of the order (e.g., "In</a:t>
            </a:r>
          </a:p>
          <a:p>
            <a:r>
              <a:rPr lang="en-GB" sz="1100" b="1" dirty="0">
                <a:solidFill>
                  <a:srgbClr val="006600"/>
                </a:solidFill>
                <a:latin typeface="Amasis MT Pro Black" panose="02040A04050005020304" pitchFamily="18" charset="0"/>
              </a:rPr>
              <a:t>Progress" or "Completed").</a:t>
            </a:r>
          </a:p>
          <a:p>
            <a:r>
              <a:rPr lang="en-GB" sz="1100" b="1" dirty="0">
                <a:solidFill>
                  <a:srgbClr val="006600"/>
                </a:solidFill>
                <a:latin typeface="Amasis MT Pro Black" panose="02040A04050005020304" pitchFamily="18" charset="0"/>
              </a:rPr>
              <a:t>● Driver ID: A unique identifier for each driver assigned</a:t>
            </a:r>
          </a:p>
          <a:p>
            <a:r>
              <a:rPr lang="en-GB" sz="1100" b="1" dirty="0">
                <a:solidFill>
                  <a:srgbClr val="006600"/>
                </a:solidFill>
                <a:latin typeface="Amasis MT Pro Black" panose="02040A04050005020304" pitchFamily="18" charset="0"/>
              </a:rPr>
              <a:t>to deliver orders.</a:t>
            </a:r>
          </a:p>
          <a:p>
            <a:r>
              <a:rPr lang="en-GB" sz="1100" b="1" dirty="0">
                <a:solidFill>
                  <a:srgbClr val="006600"/>
                </a:solidFill>
                <a:latin typeface="Amasis MT Pro Black" panose="02040A04050005020304" pitchFamily="18" charset="0"/>
              </a:rPr>
              <a:t>● Vehicle Info: Information about the delivery vehicle</a:t>
            </a:r>
          </a:p>
          <a:p>
            <a:r>
              <a:rPr lang="en-GB" sz="1100" b="1" dirty="0">
                <a:solidFill>
                  <a:srgbClr val="006600"/>
                </a:solidFill>
                <a:latin typeface="Amasis MT Pro Black" panose="02040A04050005020304" pitchFamily="18" charset="0"/>
              </a:rPr>
              <a:t>used for the order.</a:t>
            </a:r>
          </a:p>
          <a:p>
            <a:r>
              <a:rPr lang="en-GB" sz="1100" b="1" dirty="0">
                <a:solidFill>
                  <a:srgbClr val="006600"/>
                </a:solidFill>
                <a:latin typeface="Amasis MT Pro Black" panose="02040A04050005020304" pitchFamily="18" charset="0"/>
              </a:rPr>
              <a:t>● Current Location: The current location of the delivery</a:t>
            </a:r>
          </a:p>
          <a:p>
            <a:r>
              <a:rPr lang="en-GB" sz="1100" b="1" dirty="0">
                <a:solidFill>
                  <a:srgbClr val="006600"/>
                </a:solidFill>
                <a:latin typeface="Amasis MT Pro Black" panose="02040A04050005020304" pitchFamily="18" charset="0"/>
              </a:rPr>
              <a:t>driver during order delivery.</a:t>
            </a:r>
          </a:p>
          <a:p>
            <a:r>
              <a:rPr lang="en-GB" sz="1100" b="1" dirty="0">
                <a:solidFill>
                  <a:srgbClr val="006600"/>
                </a:solidFill>
                <a:latin typeface="Amasis MT Pro Black" panose="02040A04050005020304" pitchFamily="18" charset="0"/>
              </a:rPr>
              <a:t>● Delivery Time: The total time taken for delivery,</a:t>
            </a:r>
          </a:p>
          <a:p>
            <a:r>
              <a:rPr lang="en-GB" sz="1100" b="1" dirty="0">
                <a:solidFill>
                  <a:srgbClr val="006600"/>
                </a:solidFill>
                <a:latin typeface="Amasis MT Pro Black" panose="02040A04050005020304" pitchFamily="18" charset="0"/>
              </a:rPr>
              <a:t>measured in minutes (e.g., "120 min").</a:t>
            </a:r>
          </a:p>
          <a:p>
            <a:r>
              <a:rPr lang="en-GB" sz="1100" b="1" dirty="0">
                <a:solidFill>
                  <a:srgbClr val="006600"/>
                </a:solidFill>
                <a:latin typeface="Amasis MT Pro Black" panose="02040A04050005020304" pitchFamily="18" charset="0"/>
              </a:rPr>
              <a:t>● Delays: Any delays that occurred during the delivery,</a:t>
            </a:r>
          </a:p>
          <a:p>
            <a:r>
              <a:rPr lang="en-GB" sz="1100" b="1" dirty="0">
                <a:solidFill>
                  <a:srgbClr val="006600"/>
                </a:solidFill>
                <a:latin typeface="Amasis MT Pro Black" panose="02040A04050005020304" pitchFamily="18" charset="0"/>
              </a:rPr>
              <a:t>measured in minutes (e.g., "15 min").</a:t>
            </a:r>
          </a:p>
          <a:p>
            <a:r>
              <a:rPr lang="en-GB" sz="1100" b="1" dirty="0">
                <a:solidFill>
                  <a:srgbClr val="006600"/>
                </a:solidFill>
                <a:latin typeface="Amasis MT Pro Black" panose="02040A04050005020304" pitchFamily="18" charset="0"/>
              </a:rPr>
              <a:t>● Customer Feedback: Feedback from the customer</a:t>
            </a:r>
          </a:p>
          <a:p>
            <a:r>
              <a:rPr lang="en-GB" sz="1100" b="1" dirty="0">
                <a:solidFill>
                  <a:srgbClr val="006600"/>
                </a:solidFill>
                <a:latin typeface="Amasis MT Pro Black" panose="02040A04050005020304" pitchFamily="18" charset="0"/>
              </a:rPr>
              <a:t>regarding the delivery experience (e.g., "Positive" or</a:t>
            </a:r>
          </a:p>
          <a:p>
            <a:r>
              <a:rPr lang="en-GB" sz="1100" b="1" dirty="0">
                <a:solidFill>
                  <a:srgbClr val="006600"/>
                </a:solidFill>
                <a:latin typeface="Amasis MT Pro Black" panose="02040A04050005020304" pitchFamily="18" charset="0"/>
              </a:rPr>
              <a:t>"Negative").</a:t>
            </a:r>
          </a:p>
          <a:p>
            <a:r>
              <a:rPr lang="en-GB" sz="1100" b="1" dirty="0">
                <a:solidFill>
                  <a:srgbClr val="006600"/>
                </a:solidFill>
                <a:latin typeface="Amasis MT Pro Black" panose="02040A04050005020304" pitchFamily="18" charset="0"/>
              </a:rPr>
              <a:t>● Route: The specific route taken by the delivery driver</a:t>
            </a:r>
          </a:p>
          <a:p>
            <a:r>
              <a:rPr lang="en-GB" sz="1100" b="1" dirty="0">
                <a:solidFill>
                  <a:srgbClr val="006600"/>
                </a:solidFill>
                <a:latin typeface="Amasis MT Pro Black" panose="02040A04050005020304" pitchFamily="18" charset="0"/>
              </a:rPr>
              <a:t>for the order.</a:t>
            </a:r>
          </a:p>
          <a:p>
            <a:r>
              <a:rPr lang="en-GB" sz="1100" b="1" dirty="0">
                <a:solidFill>
                  <a:srgbClr val="006600"/>
                </a:solidFill>
                <a:latin typeface="Amasis MT Pro Black" panose="02040A04050005020304" pitchFamily="18" charset="0"/>
              </a:rPr>
              <a:t>● Delivery Zone: The geographic zone or area the</a:t>
            </a:r>
          </a:p>
          <a:p>
            <a:r>
              <a:rPr lang="en-GB" sz="1100" b="1" dirty="0">
                <a:solidFill>
                  <a:srgbClr val="006600"/>
                </a:solidFill>
                <a:latin typeface="Amasis MT Pro Black" panose="02040A04050005020304" pitchFamily="18" charset="0"/>
              </a:rPr>
              <a:t>delivery is made.</a:t>
            </a:r>
          </a:p>
          <a:p>
            <a:r>
              <a:rPr lang="en-GB" sz="1100" b="1" dirty="0">
                <a:solidFill>
                  <a:srgbClr val="006600"/>
                </a:solidFill>
                <a:latin typeface="Amasis MT Pro Black" panose="02040A04050005020304" pitchFamily="18" charset="0"/>
              </a:rPr>
              <a:t>● Allocation Rules: Rules used to allocate resources for</a:t>
            </a:r>
          </a:p>
          <a:p>
            <a:r>
              <a:rPr lang="en-GB" sz="1100" b="1" dirty="0">
                <a:solidFill>
                  <a:srgbClr val="006600"/>
                </a:solidFill>
                <a:latin typeface="Amasis MT Pro Black" panose="02040A04050005020304" pitchFamily="18" charset="0"/>
              </a:rPr>
              <a:t>the delivery (e.g., "Standard Rules" or "Expedited</a:t>
            </a:r>
          </a:p>
          <a:p>
            <a:r>
              <a:rPr lang="en-GB" sz="1100" b="1" dirty="0">
                <a:solidFill>
                  <a:srgbClr val="006600"/>
                </a:solidFill>
                <a:latin typeface="Amasis MT Pro Black" panose="02040A04050005020304" pitchFamily="18" charset="0"/>
              </a:rPr>
              <a:t>Rules").</a:t>
            </a:r>
          </a:p>
          <a:p>
            <a:r>
              <a:rPr lang="en-GB" sz="1100" b="1" dirty="0">
                <a:solidFill>
                  <a:srgbClr val="006600"/>
                </a:solidFill>
                <a:latin typeface="Amasis MT Pro Black" panose="02040A04050005020304" pitchFamily="18" charset="0"/>
              </a:rPr>
              <a:t>● Timestamp for Tracking: The date and time of tracking</a:t>
            </a:r>
          </a:p>
          <a:p>
            <a:r>
              <a:rPr lang="en-GB" sz="1100" b="1" dirty="0">
                <a:solidFill>
                  <a:srgbClr val="006600"/>
                </a:solidFill>
                <a:latin typeface="Amasis MT Pro Black" panose="02040A04050005020304" pitchFamily="18" charset="0"/>
              </a:rPr>
              <a:t>data points (e.g., "2023-09-01 08:15").</a:t>
            </a:r>
          </a:p>
        </p:txBody>
      </p:sp>
    </p:spTree>
    <p:extLst>
      <p:ext uri="{BB962C8B-B14F-4D97-AF65-F5344CB8AC3E}">
        <p14:creationId xmlns:p14="http://schemas.microsoft.com/office/powerpoint/2010/main" val="180885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dboard boxes on conveyor belt">
            <a:extLst>
              <a:ext uri="{FF2B5EF4-FFF2-40B4-BE49-F238E27FC236}">
                <a16:creationId xmlns:a16="http://schemas.microsoft.com/office/drawing/2014/main" id="{3BD3CBE8-2AAD-34AD-08B3-D7C4D85FB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4279"/>
            <a:ext cx="4937052" cy="5730949"/>
          </a:xfrm>
          <a:prstGeom prst="rect">
            <a:avLst/>
          </a:prstGeom>
        </p:spPr>
      </p:pic>
      <p:sp>
        <p:nvSpPr>
          <p:cNvPr id="6" name="TextBox 5">
            <a:extLst>
              <a:ext uri="{FF2B5EF4-FFF2-40B4-BE49-F238E27FC236}">
                <a16:creationId xmlns:a16="http://schemas.microsoft.com/office/drawing/2014/main" id="{B13FB10A-3F73-E398-80E4-ACCAE95D9DBB}"/>
              </a:ext>
            </a:extLst>
          </p:cNvPr>
          <p:cNvSpPr txBox="1"/>
          <p:nvPr/>
        </p:nvSpPr>
        <p:spPr>
          <a:xfrm>
            <a:off x="4905155" y="2094616"/>
            <a:ext cx="6833189" cy="4555093"/>
          </a:xfrm>
          <a:prstGeom prst="rect">
            <a:avLst/>
          </a:prstGeom>
          <a:noFill/>
        </p:spPr>
        <p:txBody>
          <a:bodyPr wrap="square" rtlCol="0">
            <a:spAutoFit/>
          </a:bodyPr>
          <a:lstStyle/>
          <a:p>
            <a:r>
              <a:rPr lang="en-GB" dirty="0"/>
              <a:t>At Streamline Logistics Solutions, They encounter several pressing challenges within our order fulfilment process:</a:t>
            </a:r>
          </a:p>
          <a:p>
            <a:endParaRPr lang="en-GB" dirty="0"/>
          </a:p>
          <a:p>
            <a:r>
              <a:rPr lang="en-GB" dirty="0"/>
              <a:t>Mounting Order Backlogs</a:t>
            </a:r>
          </a:p>
          <a:p>
            <a:r>
              <a:rPr lang="en-GB" dirty="0"/>
              <a:t>Visibility Gap</a:t>
            </a:r>
          </a:p>
          <a:p>
            <a:r>
              <a:rPr lang="en-GB" dirty="0"/>
              <a:t>Customer Frustration</a:t>
            </a:r>
          </a:p>
          <a:p>
            <a:r>
              <a:rPr lang="en-GB" dirty="0"/>
              <a:t>Escalating Costs</a:t>
            </a:r>
          </a:p>
          <a:p>
            <a:endParaRPr lang="en-GB" dirty="0"/>
          </a:p>
          <a:p>
            <a:endParaRPr lang="en-GB" dirty="0"/>
          </a:p>
          <a:p>
            <a:endParaRPr lang="en-GB" sz="2000" dirty="0">
              <a:solidFill>
                <a:schemeClr val="bg1"/>
              </a:solidFill>
              <a:highlight>
                <a:srgbClr val="808000"/>
              </a:highlight>
            </a:endParaRPr>
          </a:p>
          <a:p>
            <a:r>
              <a:rPr lang="en-GB" dirty="0"/>
              <a:t>Customer Satisfaction</a:t>
            </a:r>
          </a:p>
          <a:p>
            <a:r>
              <a:rPr lang="en-GB" dirty="0"/>
              <a:t>Operational Efficiency</a:t>
            </a:r>
          </a:p>
          <a:p>
            <a:r>
              <a:rPr lang="en-GB" dirty="0"/>
              <a:t>Data-Driven Insights</a:t>
            </a:r>
          </a:p>
          <a:p>
            <a:r>
              <a:rPr lang="en-GB" dirty="0"/>
              <a:t>Reputation Management</a:t>
            </a:r>
          </a:p>
          <a:p>
            <a:br>
              <a:rPr lang="en-GB" dirty="0"/>
            </a:br>
            <a:endParaRPr lang="en-GB" dirty="0"/>
          </a:p>
        </p:txBody>
      </p:sp>
      <p:sp>
        <p:nvSpPr>
          <p:cNvPr id="12" name="Arrow: Right 11">
            <a:extLst>
              <a:ext uri="{FF2B5EF4-FFF2-40B4-BE49-F238E27FC236}">
                <a16:creationId xmlns:a16="http://schemas.microsoft.com/office/drawing/2014/main" id="{82E88AAB-F398-CA63-E5C4-D53708F8DA8E}"/>
              </a:ext>
            </a:extLst>
          </p:cNvPr>
          <p:cNvSpPr/>
          <p:nvPr/>
        </p:nvSpPr>
        <p:spPr>
          <a:xfrm>
            <a:off x="4937052" y="972881"/>
            <a:ext cx="4937052" cy="1201479"/>
          </a:xfrm>
          <a:prstGeom prst="rightArrow">
            <a:avLst/>
          </a:prstGeom>
          <a:solidFill>
            <a:srgbClr val="808000"/>
          </a:solidFill>
          <a:ln w="12700" cap="flat" cmpd="sng" algn="ctr">
            <a:solidFill>
              <a:srgbClr val="808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BUSINESS PROBLEM</a:t>
            </a:r>
          </a:p>
        </p:txBody>
      </p:sp>
      <p:sp>
        <p:nvSpPr>
          <p:cNvPr id="13" name="Arrow: Right 12">
            <a:extLst>
              <a:ext uri="{FF2B5EF4-FFF2-40B4-BE49-F238E27FC236}">
                <a16:creationId xmlns:a16="http://schemas.microsoft.com/office/drawing/2014/main" id="{5698DAEF-3DFD-86BB-9AB4-5AB85AE7CDE8}"/>
              </a:ext>
            </a:extLst>
          </p:cNvPr>
          <p:cNvSpPr/>
          <p:nvPr/>
        </p:nvSpPr>
        <p:spPr>
          <a:xfrm>
            <a:off x="4937053" y="3987209"/>
            <a:ext cx="4937051" cy="1201479"/>
          </a:xfrm>
          <a:prstGeom prst="rightArrow">
            <a:avLst/>
          </a:prstGeom>
          <a:solidFill>
            <a:srgbClr val="808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r>
              <a:rPr lang="en-GB" sz="2000" dirty="0"/>
              <a:t>RATIONALE FOR PROJECT</a:t>
            </a:r>
          </a:p>
          <a:p>
            <a:pPr algn="ctr"/>
            <a:endParaRPr lang="en-GB" dirty="0"/>
          </a:p>
          <a:p>
            <a:pPr algn="ctr"/>
            <a:endParaRPr lang="en-GB" dirty="0"/>
          </a:p>
        </p:txBody>
      </p:sp>
    </p:spTree>
    <p:extLst>
      <p:ext uri="{BB962C8B-B14F-4D97-AF65-F5344CB8AC3E}">
        <p14:creationId xmlns:p14="http://schemas.microsoft.com/office/powerpoint/2010/main" val="2322829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riting on sticky notes">
            <a:extLst>
              <a:ext uri="{FF2B5EF4-FFF2-40B4-BE49-F238E27FC236}">
                <a16:creationId xmlns:a16="http://schemas.microsoft.com/office/drawing/2014/main" id="{400B96CA-4ACD-FFBE-842B-E0A2CCB65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700" y="723899"/>
            <a:ext cx="5067300" cy="5438775"/>
          </a:xfrm>
          <a:prstGeom prst="rect">
            <a:avLst/>
          </a:prstGeom>
        </p:spPr>
      </p:pic>
      <p:sp>
        <p:nvSpPr>
          <p:cNvPr id="7" name="Flowchart: Terminator 6">
            <a:extLst>
              <a:ext uri="{FF2B5EF4-FFF2-40B4-BE49-F238E27FC236}">
                <a16:creationId xmlns:a16="http://schemas.microsoft.com/office/drawing/2014/main" id="{15333689-0E9E-8E06-DDAF-6970A1E1F88C}"/>
              </a:ext>
            </a:extLst>
          </p:cNvPr>
          <p:cNvSpPr/>
          <p:nvPr/>
        </p:nvSpPr>
        <p:spPr>
          <a:xfrm>
            <a:off x="1600200" y="876300"/>
            <a:ext cx="4229101" cy="457200"/>
          </a:xfrm>
          <a:prstGeom prst="flowChartTerminator">
            <a:avLst/>
          </a:prstGeom>
          <a:solidFill>
            <a:srgbClr val="808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lgerian" panose="04020705040A02060702" pitchFamily="82" charset="0"/>
              </a:rPr>
              <a:t>AIM OF PROJECT</a:t>
            </a:r>
          </a:p>
        </p:txBody>
      </p:sp>
      <p:sp>
        <p:nvSpPr>
          <p:cNvPr id="8" name="TextBox 7">
            <a:extLst>
              <a:ext uri="{FF2B5EF4-FFF2-40B4-BE49-F238E27FC236}">
                <a16:creationId xmlns:a16="http://schemas.microsoft.com/office/drawing/2014/main" id="{94492965-BFF1-5903-4915-8141CC09BD56}"/>
              </a:ext>
            </a:extLst>
          </p:cNvPr>
          <p:cNvSpPr txBox="1"/>
          <p:nvPr/>
        </p:nvSpPr>
        <p:spPr>
          <a:xfrm>
            <a:off x="209550" y="1476375"/>
            <a:ext cx="6029325" cy="3416320"/>
          </a:xfrm>
          <a:prstGeom prst="rect">
            <a:avLst/>
          </a:prstGeom>
          <a:noFill/>
        </p:spPr>
        <p:txBody>
          <a:bodyPr wrap="square" rtlCol="0">
            <a:spAutoFit/>
          </a:bodyPr>
          <a:lstStyle/>
          <a:p>
            <a:r>
              <a:rPr lang="en-GB" dirty="0"/>
              <a:t>On this project, developing an interactive dashboard that provides more visibility into our order fulfilment processes, the aim is to:</a:t>
            </a:r>
          </a:p>
          <a:p>
            <a:pPr marL="285750" indent="-285750">
              <a:buFont typeface="Wingdings" panose="05000000000000000000" pitchFamily="2" charset="2"/>
              <a:buChar char="Ø"/>
            </a:pPr>
            <a:r>
              <a:rPr lang="en-GB" dirty="0"/>
              <a:t>Efficiently allocate delivery resources based on order volume and location.</a:t>
            </a:r>
          </a:p>
          <a:p>
            <a:pPr marL="285750" indent="-285750">
              <a:buFont typeface="Wingdings" panose="05000000000000000000" pitchFamily="2" charset="2"/>
              <a:buChar char="Ø"/>
            </a:pPr>
            <a:r>
              <a:rPr lang="en-GB" dirty="0"/>
              <a:t> Monitor order progress and proactively identify potential</a:t>
            </a:r>
          </a:p>
          <a:p>
            <a:r>
              <a:rPr lang="en-GB" dirty="0"/>
              <a:t>delays.</a:t>
            </a:r>
          </a:p>
          <a:p>
            <a:pPr marL="285750" indent="-285750">
              <a:buFont typeface="Wingdings" panose="05000000000000000000" pitchFamily="2" charset="2"/>
              <a:buChar char="Ø"/>
            </a:pPr>
            <a:r>
              <a:rPr lang="en-GB" dirty="0"/>
              <a:t>Enhance customer communication with timely delivery status updates.</a:t>
            </a:r>
          </a:p>
          <a:p>
            <a:pPr marL="285750" indent="-285750">
              <a:buFont typeface="Wingdings" panose="05000000000000000000" pitchFamily="2" charset="2"/>
              <a:buChar char="Ø"/>
            </a:pPr>
            <a:r>
              <a:rPr lang="en-GB" dirty="0"/>
              <a:t>Reduce order backlogs and operational costs.</a:t>
            </a:r>
          </a:p>
          <a:p>
            <a:pPr marL="285750" indent="-285750">
              <a:buFont typeface="Wingdings" panose="05000000000000000000" pitchFamily="2" charset="2"/>
              <a:buChar char="Ø"/>
            </a:pPr>
            <a:r>
              <a:rPr lang="en-GB" dirty="0"/>
              <a:t> Elevate overall customer satisfaction and safeguard </a:t>
            </a:r>
          </a:p>
          <a:p>
            <a:r>
              <a:rPr lang="en-GB" dirty="0"/>
              <a:t>reputation as an industry leader.</a:t>
            </a:r>
          </a:p>
        </p:txBody>
      </p:sp>
    </p:spTree>
    <p:extLst>
      <p:ext uri="{BB962C8B-B14F-4D97-AF65-F5344CB8AC3E}">
        <p14:creationId xmlns:p14="http://schemas.microsoft.com/office/powerpoint/2010/main" val="326447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A111-1BE7-F4FA-5378-60E72C2F7D6F}"/>
              </a:ext>
            </a:extLst>
          </p:cNvPr>
          <p:cNvSpPr>
            <a:spLocks noGrp="1"/>
          </p:cNvSpPr>
          <p:nvPr>
            <p:ph type="title"/>
          </p:nvPr>
        </p:nvSpPr>
        <p:spPr>
          <a:xfrm>
            <a:off x="595423" y="914399"/>
            <a:ext cx="10796477" cy="5156791"/>
          </a:xfrm>
        </p:spPr>
        <p:txBody>
          <a:bodyPr/>
          <a:lstStyle/>
          <a:p>
            <a:endParaRPr lang="en-GB" dirty="0"/>
          </a:p>
        </p:txBody>
      </p:sp>
      <p:sp>
        <p:nvSpPr>
          <p:cNvPr id="4" name="Rectangle 3">
            <a:extLst>
              <a:ext uri="{FF2B5EF4-FFF2-40B4-BE49-F238E27FC236}">
                <a16:creationId xmlns:a16="http://schemas.microsoft.com/office/drawing/2014/main" id="{98967FE2-ABAC-0016-BD6C-4CB098EF4869}"/>
              </a:ext>
            </a:extLst>
          </p:cNvPr>
          <p:cNvSpPr/>
          <p:nvPr/>
        </p:nvSpPr>
        <p:spPr>
          <a:xfrm>
            <a:off x="141768" y="786810"/>
            <a:ext cx="11908464" cy="594360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pic>
        <p:nvPicPr>
          <p:cNvPr id="10" name="Picture 9">
            <a:extLst>
              <a:ext uri="{FF2B5EF4-FFF2-40B4-BE49-F238E27FC236}">
                <a16:creationId xmlns:a16="http://schemas.microsoft.com/office/drawing/2014/main" id="{9A129762-2F92-C442-9299-06A55410410D}"/>
              </a:ext>
            </a:extLst>
          </p:cNvPr>
          <p:cNvPicPr>
            <a:picLocks noChangeAspect="1"/>
          </p:cNvPicPr>
          <p:nvPr/>
        </p:nvPicPr>
        <p:blipFill>
          <a:blip r:embed="rId2"/>
          <a:stretch>
            <a:fillRect/>
          </a:stretch>
        </p:blipFill>
        <p:spPr>
          <a:xfrm>
            <a:off x="595423" y="1283729"/>
            <a:ext cx="4104168" cy="2852335"/>
          </a:xfrm>
          <a:prstGeom prst="rect">
            <a:avLst/>
          </a:prstGeom>
        </p:spPr>
      </p:pic>
      <p:pic>
        <p:nvPicPr>
          <p:cNvPr id="13" name="Picture 12">
            <a:extLst>
              <a:ext uri="{FF2B5EF4-FFF2-40B4-BE49-F238E27FC236}">
                <a16:creationId xmlns:a16="http://schemas.microsoft.com/office/drawing/2014/main" id="{8A710B60-F1B8-6084-9359-62C0CC3A9CBF}"/>
              </a:ext>
            </a:extLst>
          </p:cNvPr>
          <p:cNvPicPr>
            <a:picLocks noChangeAspect="1"/>
          </p:cNvPicPr>
          <p:nvPr/>
        </p:nvPicPr>
        <p:blipFill>
          <a:blip r:embed="rId3"/>
          <a:stretch>
            <a:fillRect/>
          </a:stretch>
        </p:blipFill>
        <p:spPr>
          <a:xfrm>
            <a:off x="6372804" y="1409094"/>
            <a:ext cx="4401164" cy="2551157"/>
          </a:xfrm>
          <a:prstGeom prst="rect">
            <a:avLst/>
          </a:prstGeom>
        </p:spPr>
      </p:pic>
      <p:pic>
        <p:nvPicPr>
          <p:cNvPr id="16" name="Picture 15">
            <a:extLst>
              <a:ext uri="{FF2B5EF4-FFF2-40B4-BE49-F238E27FC236}">
                <a16:creationId xmlns:a16="http://schemas.microsoft.com/office/drawing/2014/main" id="{B70D2BF4-0A80-92A6-6063-1BD9054B887C}"/>
              </a:ext>
            </a:extLst>
          </p:cNvPr>
          <p:cNvPicPr>
            <a:picLocks noChangeAspect="1"/>
          </p:cNvPicPr>
          <p:nvPr/>
        </p:nvPicPr>
        <p:blipFill>
          <a:blip r:embed="rId4"/>
          <a:stretch>
            <a:fillRect/>
          </a:stretch>
        </p:blipFill>
        <p:spPr>
          <a:xfrm>
            <a:off x="6923207" y="4454947"/>
            <a:ext cx="4468693" cy="2110938"/>
          </a:xfrm>
          <a:prstGeom prst="rect">
            <a:avLst/>
          </a:prstGeom>
        </p:spPr>
      </p:pic>
      <p:pic>
        <p:nvPicPr>
          <p:cNvPr id="22" name="Picture 21">
            <a:extLst>
              <a:ext uri="{FF2B5EF4-FFF2-40B4-BE49-F238E27FC236}">
                <a16:creationId xmlns:a16="http://schemas.microsoft.com/office/drawing/2014/main" id="{E0BAAF89-F3DF-54E8-1A29-A406FD67A6C7}"/>
              </a:ext>
            </a:extLst>
          </p:cNvPr>
          <p:cNvPicPr>
            <a:picLocks noChangeAspect="1"/>
          </p:cNvPicPr>
          <p:nvPr/>
        </p:nvPicPr>
        <p:blipFill>
          <a:blip r:embed="rId5"/>
          <a:stretch>
            <a:fillRect/>
          </a:stretch>
        </p:blipFill>
        <p:spPr>
          <a:xfrm>
            <a:off x="225648" y="4529470"/>
            <a:ext cx="4644064" cy="2200942"/>
          </a:xfrm>
          <a:prstGeom prst="rect">
            <a:avLst/>
          </a:prstGeom>
        </p:spPr>
      </p:pic>
      <p:sp>
        <p:nvSpPr>
          <p:cNvPr id="23" name="Flowchart: Terminator 22">
            <a:extLst>
              <a:ext uri="{FF2B5EF4-FFF2-40B4-BE49-F238E27FC236}">
                <a16:creationId xmlns:a16="http://schemas.microsoft.com/office/drawing/2014/main" id="{EC3BB41D-05BC-EB00-1756-94DF357D08D7}"/>
              </a:ext>
            </a:extLst>
          </p:cNvPr>
          <p:cNvSpPr/>
          <p:nvPr/>
        </p:nvSpPr>
        <p:spPr>
          <a:xfrm>
            <a:off x="3438525" y="805178"/>
            <a:ext cx="4800600" cy="455533"/>
          </a:xfrm>
          <a:prstGeom prst="flowChartTerminator">
            <a:avLst/>
          </a:prstGeom>
          <a:solidFill>
            <a:srgbClr val="808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effectLst>
                  <a:outerShdw blurRad="38100" dist="38100" dir="2700000" algn="tl">
                    <a:srgbClr val="000000">
                      <a:alpha val="43137"/>
                    </a:srgbClr>
                  </a:outerShdw>
                </a:effectLst>
              </a:rPr>
              <a:t>DEEP ANALYSIS 1</a:t>
            </a:r>
          </a:p>
        </p:txBody>
      </p:sp>
    </p:spTree>
    <p:extLst>
      <p:ext uri="{BB962C8B-B14F-4D97-AF65-F5344CB8AC3E}">
        <p14:creationId xmlns:p14="http://schemas.microsoft.com/office/powerpoint/2010/main" val="1239228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1EC0-1D43-0A8D-1CA4-A52AC6CA2DD0}"/>
              </a:ext>
            </a:extLst>
          </p:cNvPr>
          <p:cNvSpPr>
            <a:spLocks noGrp="1"/>
          </p:cNvSpPr>
          <p:nvPr>
            <p:ph type="title"/>
          </p:nvPr>
        </p:nvSpPr>
        <p:spPr>
          <a:xfrm>
            <a:off x="700635" y="914399"/>
            <a:ext cx="10691265" cy="5209953"/>
          </a:xfrm>
        </p:spPr>
        <p:txBody>
          <a:bodyPr/>
          <a:lstStyle/>
          <a:p>
            <a:endParaRPr lang="en-GB" dirty="0"/>
          </a:p>
        </p:txBody>
      </p:sp>
      <p:sp>
        <p:nvSpPr>
          <p:cNvPr id="4" name="Rectangle 3">
            <a:extLst>
              <a:ext uri="{FF2B5EF4-FFF2-40B4-BE49-F238E27FC236}">
                <a16:creationId xmlns:a16="http://schemas.microsoft.com/office/drawing/2014/main" id="{6047C283-FFD5-1002-35A6-B5D9C6970D44}"/>
              </a:ext>
            </a:extLst>
          </p:cNvPr>
          <p:cNvSpPr/>
          <p:nvPr/>
        </p:nvSpPr>
        <p:spPr>
          <a:xfrm>
            <a:off x="595423" y="824023"/>
            <a:ext cx="10895942" cy="537475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pic>
        <p:nvPicPr>
          <p:cNvPr id="9" name="Picture 8">
            <a:extLst>
              <a:ext uri="{FF2B5EF4-FFF2-40B4-BE49-F238E27FC236}">
                <a16:creationId xmlns:a16="http://schemas.microsoft.com/office/drawing/2014/main" id="{C4EBC106-8428-0B2A-4292-CBDFB651DA70}"/>
              </a:ext>
            </a:extLst>
          </p:cNvPr>
          <p:cNvPicPr>
            <a:picLocks noChangeAspect="1"/>
          </p:cNvPicPr>
          <p:nvPr/>
        </p:nvPicPr>
        <p:blipFill>
          <a:blip r:embed="rId2"/>
          <a:stretch>
            <a:fillRect/>
          </a:stretch>
        </p:blipFill>
        <p:spPr>
          <a:xfrm>
            <a:off x="688554" y="1358672"/>
            <a:ext cx="4477421" cy="2401350"/>
          </a:xfrm>
          <a:prstGeom prst="rect">
            <a:avLst/>
          </a:prstGeom>
        </p:spPr>
      </p:pic>
      <p:pic>
        <p:nvPicPr>
          <p:cNvPr id="15" name="Picture 14">
            <a:extLst>
              <a:ext uri="{FF2B5EF4-FFF2-40B4-BE49-F238E27FC236}">
                <a16:creationId xmlns:a16="http://schemas.microsoft.com/office/drawing/2014/main" id="{6EF23B20-97C2-CCB4-F641-D3E9AF985919}"/>
              </a:ext>
            </a:extLst>
          </p:cNvPr>
          <p:cNvPicPr>
            <a:picLocks noChangeAspect="1"/>
          </p:cNvPicPr>
          <p:nvPr/>
        </p:nvPicPr>
        <p:blipFill>
          <a:blip r:embed="rId3"/>
          <a:stretch>
            <a:fillRect/>
          </a:stretch>
        </p:blipFill>
        <p:spPr>
          <a:xfrm>
            <a:off x="6387847" y="1358672"/>
            <a:ext cx="5053786" cy="2306461"/>
          </a:xfrm>
          <a:prstGeom prst="rect">
            <a:avLst/>
          </a:prstGeom>
        </p:spPr>
      </p:pic>
      <p:pic>
        <p:nvPicPr>
          <p:cNvPr id="18" name="Picture 17">
            <a:extLst>
              <a:ext uri="{FF2B5EF4-FFF2-40B4-BE49-F238E27FC236}">
                <a16:creationId xmlns:a16="http://schemas.microsoft.com/office/drawing/2014/main" id="{F1D1C5CC-37A3-A1EF-8F6D-D6F800B03E34}"/>
              </a:ext>
            </a:extLst>
          </p:cNvPr>
          <p:cNvPicPr>
            <a:picLocks noChangeAspect="1"/>
          </p:cNvPicPr>
          <p:nvPr/>
        </p:nvPicPr>
        <p:blipFill>
          <a:blip r:embed="rId4"/>
          <a:stretch>
            <a:fillRect/>
          </a:stretch>
        </p:blipFill>
        <p:spPr>
          <a:xfrm>
            <a:off x="3026730" y="3765348"/>
            <a:ext cx="5053786" cy="2428107"/>
          </a:xfrm>
          <a:prstGeom prst="rect">
            <a:avLst/>
          </a:prstGeom>
        </p:spPr>
      </p:pic>
      <p:sp>
        <p:nvSpPr>
          <p:cNvPr id="20" name="Flowchart: Terminator 19">
            <a:extLst>
              <a:ext uri="{FF2B5EF4-FFF2-40B4-BE49-F238E27FC236}">
                <a16:creationId xmlns:a16="http://schemas.microsoft.com/office/drawing/2014/main" id="{B13FAD62-77E2-5D72-EF0D-2F261596C049}"/>
              </a:ext>
            </a:extLst>
          </p:cNvPr>
          <p:cNvSpPr/>
          <p:nvPr/>
        </p:nvSpPr>
        <p:spPr>
          <a:xfrm>
            <a:off x="3995737" y="849848"/>
            <a:ext cx="4200525" cy="483000"/>
          </a:xfrm>
          <a:prstGeom prst="flowChartTerminator">
            <a:avLst/>
          </a:prstGeom>
          <a:solidFill>
            <a:srgbClr val="808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effectLst>
                  <a:outerShdw blurRad="38100" dist="38100" dir="2700000" algn="tl">
                    <a:srgbClr val="000000">
                      <a:alpha val="43137"/>
                    </a:srgbClr>
                  </a:outerShdw>
                </a:effectLst>
              </a:rPr>
              <a:t>DEEP DIVE ANALYSIS 2</a:t>
            </a:r>
          </a:p>
        </p:txBody>
      </p:sp>
    </p:spTree>
    <p:extLst>
      <p:ext uri="{BB962C8B-B14F-4D97-AF65-F5344CB8AC3E}">
        <p14:creationId xmlns:p14="http://schemas.microsoft.com/office/powerpoint/2010/main" val="261119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04A039-3FC0-B31C-5903-0826E7E7CBDB}"/>
              </a:ext>
            </a:extLst>
          </p:cNvPr>
          <p:cNvPicPr>
            <a:picLocks noChangeAspect="1"/>
          </p:cNvPicPr>
          <p:nvPr/>
        </p:nvPicPr>
        <p:blipFill>
          <a:blip r:embed="rId2"/>
          <a:stretch>
            <a:fillRect/>
          </a:stretch>
        </p:blipFill>
        <p:spPr>
          <a:xfrm>
            <a:off x="1" y="0"/>
            <a:ext cx="12183132"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464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33E95-B2E3-BE5A-0D61-4329F40423DC}"/>
              </a:ext>
            </a:extLst>
          </p:cNvPr>
          <p:cNvSpPr>
            <a:spLocks noGrp="1"/>
          </p:cNvSpPr>
          <p:nvPr>
            <p:ph type="title"/>
          </p:nvPr>
        </p:nvSpPr>
        <p:spPr>
          <a:xfrm>
            <a:off x="0" y="-828"/>
            <a:ext cx="4913189" cy="868095"/>
          </a:xfrm>
        </p:spPr>
        <p:txBody>
          <a:bodyPr vert="horz" lIns="91440" tIns="45720" rIns="91440" bIns="45720" rtlCol="0" anchor="t">
            <a:normAutofit fontScale="90000"/>
          </a:bodyPr>
          <a:lstStyle/>
          <a:p>
            <a:r>
              <a:rPr lang="en-US" sz="4900" dirty="0">
                <a:highlight>
                  <a:srgbClr val="808000"/>
                </a:highlight>
                <a:latin typeface="Algerian" panose="04020705040A02060702" pitchFamily="82" charset="0"/>
              </a:rPr>
              <a:t>KPI SUMMARY  </a:t>
            </a:r>
            <a:br>
              <a:rPr lang="en-US" sz="6500" dirty="0">
                <a:highlight>
                  <a:srgbClr val="808000"/>
                </a:highlight>
              </a:rPr>
            </a:br>
            <a:br>
              <a:rPr lang="en-US" sz="6500" dirty="0">
                <a:highlight>
                  <a:srgbClr val="808000"/>
                </a:highlight>
              </a:rPr>
            </a:br>
            <a:endParaRPr lang="en-US" sz="6500" dirty="0">
              <a:highlight>
                <a:srgbClr val="808000"/>
              </a:highlight>
            </a:endParaRPr>
          </a:p>
        </p:txBody>
      </p:sp>
      <p:cxnSp>
        <p:nvCxnSpPr>
          <p:cNvPr id="14"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Stock exchange numbers">
            <a:extLst>
              <a:ext uri="{FF2B5EF4-FFF2-40B4-BE49-F238E27FC236}">
                <a16:creationId xmlns:a16="http://schemas.microsoft.com/office/drawing/2014/main" id="{DBEFE0BB-8696-14A5-A77D-1CCB28DEE1E7}"/>
              </a:ext>
            </a:extLst>
          </p:cNvPr>
          <p:cNvPicPr>
            <a:picLocks noChangeAspect="1"/>
          </p:cNvPicPr>
          <p:nvPr/>
        </p:nvPicPr>
        <p:blipFill>
          <a:blip r:embed="rId3"/>
          <a:srcRect l="23503" r="19404" b="-1"/>
          <a:stretch>
            <a:fillRect/>
          </a:stretch>
        </p:blipFill>
        <p:spPr>
          <a:xfrm>
            <a:off x="9205495" y="10"/>
            <a:ext cx="2986504" cy="6857990"/>
          </a:xfrm>
          <a:prstGeom prst="rect">
            <a:avLst/>
          </a:prstGeom>
        </p:spPr>
      </p:pic>
      <p:sp>
        <p:nvSpPr>
          <p:cNvPr id="5" name="Rectangle 4">
            <a:extLst>
              <a:ext uri="{FF2B5EF4-FFF2-40B4-BE49-F238E27FC236}">
                <a16:creationId xmlns:a16="http://schemas.microsoft.com/office/drawing/2014/main" id="{00A2670C-3275-0D73-A254-6788170DFDF7}"/>
              </a:ext>
            </a:extLst>
          </p:cNvPr>
          <p:cNvSpPr/>
          <p:nvPr/>
        </p:nvSpPr>
        <p:spPr>
          <a:xfrm>
            <a:off x="-30061" y="1732387"/>
            <a:ext cx="9205494" cy="5137520"/>
          </a:xfrm>
          <a:prstGeom prst="rect">
            <a:avLst/>
          </a:prstGeom>
          <a:ln w="12700" cap="flat" cmpd="sng" algn="ctr">
            <a:noFill/>
            <a:prstDash val="solid"/>
            <a:miter lim="800000"/>
          </a:ln>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2B2D3F9-90D4-9BED-ABA0-111A904F74CE}"/>
              </a:ext>
            </a:extLst>
          </p:cNvPr>
          <p:cNvSpPr/>
          <p:nvPr/>
        </p:nvSpPr>
        <p:spPr>
          <a:xfrm>
            <a:off x="0" y="1753102"/>
            <a:ext cx="2658140" cy="1435393"/>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10F11D4-7A8F-1DCC-6896-44E7DFE6A4D6}"/>
              </a:ext>
            </a:extLst>
          </p:cNvPr>
          <p:cNvSpPr/>
          <p:nvPr/>
        </p:nvSpPr>
        <p:spPr>
          <a:xfrm>
            <a:off x="2698108" y="1784817"/>
            <a:ext cx="2817628" cy="152045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9B2CD2F8-B5F1-E16C-1336-0FA1B5C130A9}"/>
              </a:ext>
            </a:extLst>
          </p:cNvPr>
          <p:cNvSpPr/>
          <p:nvPr/>
        </p:nvSpPr>
        <p:spPr>
          <a:xfrm>
            <a:off x="6386697" y="1834171"/>
            <a:ext cx="2759297" cy="152045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297B6DAA-9387-1EF4-DEAA-072657B8FDAF}"/>
              </a:ext>
            </a:extLst>
          </p:cNvPr>
          <p:cNvSpPr/>
          <p:nvPr/>
        </p:nvSpPr>
        <p:spPr>
          <a:xfrm>
            <a:off x="132906" y="3669506"/>
            <a:ext cx="2743200" cy="1484543"/>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2F5AFDA1-AEED-57CE-0000-59619768A8E6}"/>
              </a:ext>
            </a:extLst>
          </p:cNvPr>
          <p:cNvSpPr/>
          <p:nvPr/>
        </p:nvSpPr>
        <p:spPr>
          <a:xfrm>
            <a:off x="2920397" y="3648606"/>
            <a:ext cx="2759297" cy="152045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ECC4C381-86D6-E01B-A4C5-4F4668FEAD3C}"/>
              </a:ext>
            </a:extLst>
          </p:cNvPr>
          <p:cNvSpPr/>
          <p:nvPr/>
        </p:nvSpPr>
        <p:spPr>
          <a:xfrm>
            <a:off x="6615586" y="3541911"/>
            <a:ext cx="2559848" cy="1575464"/>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r>
              <a:rPr lang="en-GB" dirty="0"/>
              <a:t> 99</a:t>
            </a:r>
          </a:p>
        </p:txBody>
      </p:sp>
      <p:sp>
        <p:nvSpPr>
          <p:cNvPr id="16" name="Oval 15">
            <a:extLst>
              <a:ext uri="{FF2B5EF4-FFF2-40B4-BE49-F238E27FC236}">
                <a16:creationId xmlns:a16="http://schemas.microsoft.com/office/drawing/2014/main" id="{D7CB8135-0DC6-3326-D62B-476F047F668B}"/>
              </a:ext>
            </a:extLst>
          </p:cNvPr>
          <p:cNvSpPr/>
          <p:nvPr/>
        </p:nvSpPr>
        <p:spPr>
          <a:xfrm>
            <a:off x="132906" y="5360714"/>
            <a:ext cx="2743200" cy="143539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16B21C6-76BF-E8AA-677E-6DC7D42E62B9}"/>
              </a:ext>
            </a:extLst>
          </p:cNvPr>
          <p:cNvSpPr/>
          <p:nvPr/>
        </p:nvSpPr>
        <p:spPr>
          <a:xfrm>
            <a:off x="2876106" y="5425086"/>
            <a:ext cx="3011113" cy="143539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9E91CF45-0CBA-0061-7BBB-44DC035D1591}"/>
              </a:ext>
            </a:extLst>
          </p:cNvPr>
          <p:cNvSpPr/>
          <p:nvPr/>
        </p:nvSpPr>
        <p:spPr>
          <a:xfrm>
            <a:off x="6567996" y="5304665"/>
            <a:ext cx="2633329" cy="1487000"/>
          </a:xfrm>
          <a:prstGeom prst="ellipse">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4424C21-D3C5-74AE-E688-05C87B8CC416}"/>
              </a:ext>
            </a:extLst>
          </p:cNvPr>
          <p:cNvSpPr txBox="1"/>
          <p:nvPr/>
        </p:nvSpPr>
        <p:spPr>
          <a:xfrm>
            <a:off x="243530" y="2219534"/>
            <a:ext cx="2355109" cy="923330"/>
          </a:xfrm>
          <a:prstGeom prst="rect">
            <a:avLst/>
          </a:prstGeom>
          <a:noFill/>
        </p:spPr>
        <p:txBody>
          <a:bodyPr wrap="square" rtlCol="0">
            <a:spAutoFit/>
          </a:bodyPr>
          <a:lstStyle/>
          <a:p>
            <a:r>
              <a:rPr lang="en-GB" dirty="0">
                <a:solidFill>
                  <a:schemeClr val="bg1"/>
                </a:solidFill>
              </a:rPr>
              <a:t>Order Completion</a:t>
            </a:r>
          </a:p>
          <a:p>
            <a:r>
              <a:rPr lang="en-GB" dirty="0">
                <a:solidFill>
                  <a:schemeClr val="bg1"/>
                </a:solidFill>
              </a:rPr>
              <a:t>              </a:t>
            </a:r>
          </a:p>
          <a:p>
            <a:r>
              <a:rPr lang="en-GB" dirty="0">
                <a:solidFill>
                  <a:schemeClr val="bg1"/>
                </a:solidFill>
              </a:rPr>
              <a:t>             49%</a:t>
            </a:r>
          </a:p>
        </p:txBody>
      </p:sp>
      <p:sp>
        <p:nvSpPr>
          <p:cNvPr id="20" name="TextBox 19">
            <a:extLst>
              <a:ext uri="{FF2B5EF4-FFF2-40B4-BE49-F238E27FC236}">
                <a16:creationId xmlns:a16="http://schemas.microsoft.com/office/drawing/2014/main" id="{DE082156-98AF-9050-EC0D-114A80398F93}"/>
              </a:ext>
            </a:extLst>
          </p:cNvPr>
          <p:cNvSpPr txBox="1"/>
          <p:nvPr/>
        </p:nvSpPr>
        <p:spPr>
          <a:xfrm>
            <a:off x="2920397" y="2129013"/>
            <a:ext cx="2509281" cy="923330"/>
          </a:xfrm>
          <a:prstGeom prst="rect">
            <a:avLst/>
          </a:prstGeom>
          <a:noFill/>
        </p:spPr>
        <p:txBody>
          <a:bodyPr wrap="square" rtlCol="0">
            <a:spAutoFit/>
          </a:bodyPr>
          <a:lstStyle/>
          <a:p>
            <a:r>
              <a:rPr lang="en-GB" dirty="0">
                <a:solidFill>
                  <a:schemeClr val="bg1"/>
                </a:solidFill>
              </a:rPr>
              <a:t>Average Delivery Time</a:t>
            </a:r>
          </a:p>
          <a:p>
            <a:r>
              <a:rPr lang="en-GB" dirty="0">
                <a:solidFill>
                  <a:schemeClr val="bg1"/>
                </a:solidFill>
              </a:rPr>
              <a:t>             </a:t>
            </a:r>
          </a:p>
          <a:p>
            <a:r>
              <a:rPr lang="en-GB" dirty="0">
                <a:solidFill>
                  <a:schemeClr val="bg1"/>
                </a:solidFill>
              </a:rPr>
              <a:t>         151.77 Mins</a:t>
            </a:r>
          </a:p>
        </p:txBody>
      </p:sp>
      <p:sp>
        <p:nvSpPr>
          <p:cNvPr id="21" name="TextBox 20">
            <a:extLst>
              <a:ext uri="{FF2B5EF4-FFF2-40B4-BE49-F238E27FC236}">
                <a16:creationId xmlns:a16="http://schemas.microsoft.com/office/drawing/2014/main" id="{914B8FFE-72CD-12B5-C838-95A156136D8E}"/>
              </a:ext>
            </a:extLst>
          </p:cNvPr>
          <p:cNvSpPr txBox="1"/>
          <p:nvPr/>
        </p:nvSpPr>
        <p:spPr>
          <a:xfrm>
            <a:off x="2913994" y="5715877"/>
            <a:ext cx="2868279" cy="923330"/>
          </a:xfrm>
          <a:prstGeom prst="rect">
            <a:avLst/>
          </a:prstGeom>
          <a:noFill/>
        </p:spPr>
        <p:txBody>
          <a:bodyPr wrap="square" rtlCol="0">
            <a:spAutoFit/>
          </a:bodyPr>
          <a:lstStyle/>
          <a:p>
            <a:r>
              <a:rPr lang="en-GB" dirty="0">
                <a:solidFill>
                  <a:schemeClr val="bg1"/>
                </a:solidFill>
              </a:rPr>
              <a:t>Average Delay Time/order</a:t>
            </a:r>
          </a:p>
          <a:p>
            <a:r>
              <a:rPr lang="en-GB" dirty="0">
                <a:solidFill>
                  <a:schemeClr val="bg1"/>
                </a:solidFill>
              </a:rPr>
              <a:t>                    </a:t>
            </a:r>
          </a:p>
          <a:p>
            <a:r>
              <a:rPr lang="en-GB" dirty="0">
                <a:solidFill>
                  <a:schemeClr val="bg1"/>
                </a:solidFill>
              </a:rPr>
              <a:t>                   14.51 Mins</a:t>
            </a:r>
          </a:p>
        </p:txBody>
      </p:sp>
      <p:sp>
        <p:nvSpPr>
          <p:cNvPr id="22" name="TextBox 21">
            <a:extLst>
              <a:ext uri="{FF2B5EF4-FFF2-40B4-BE49-F238E27FC236}">
                <a16:creationId xmlns:a16="http://schemas.microsoft.com/office/drawing/2014/main" id="{B794C94D-D121-7EEC-152F-5312FE7BAC37}"/>
              </a:ext>
            </a:extLst>
          </p:cNvPr>
          <p:cNvSpPr txBox="1"/>
          <p:nvPr/>
        </p:nvSpPr>
        <p:spPr>
          <a:xfrm>
            <a:off x="387142" y="3983879"/>
            <a:ext cx="2276313" cy="1200329"/>
          </a:xfrm>
          <a:prstGeom prst="rect">
            <a:avLst/>
          </a:prstGeom>
          <a:noFill/>
        </p:spPr>
        <p:txBody>
          <a:bodyPr wrap="square" rtlCol="0">
            <a:spAutoFit/>
          </a:bodyPr>
          <a:lstStyle/>
          <a:p>
            <a:r>
              <a:rPr lang="en-GB" dirty="0">
                <a:solidFill>
                  <a:schemeClr val="bg1"/>
                </a:solidFill>
              </a:rPr>
              <a:t>% of Delayed Orders</a:t>
            </a:r>
          </a:p>
          <a:p>
            <a:r>
              <a:rPr lang="en-GB" dirty="0">
                <a:solidFill>
                  <a:schemeClr val="bg1"/>
                </a:solidFill>
              </a:rPr>
              <a:t>           </a:t>
            </a:r>
          </a:p>
          <a:p>
            <a:r>
              <a:rPr lang="en-GB" dirty="0">
                <a:solidFill>
                  <a:schemeClr val="bg1"/>
                </a:solidFill>
              </a:rPr>
              <a:t>              </a:t>
            </a:r>
          </a:p>
          <a:p>
            <a:r>
              <a:rPr lang="en-GB" dirty="0">
                <a:solidFill>
                  <a:schemeClr val="bg1"/>
                </a:solidFill>
              </a:rPr>
              <a:t>             97%</a:t>
            </a:r>
          </a:p>
        </p:txBody>
      </p:sp>
      <p:sp>
        <p:nvSpPr>
          <p:cNvPr id="23" name="TextBox 22">
            <a:extLst>
              <a:ext uri="{FF2B5EF4-FFF2-40B4-BE49-F238E27FC236}">
                <a16:creationId xmlns:a16="http://schemas.microsoft.com/office/drawing/2014/main" id="{05C9DEBD-64D5-21EF-94AE-2D3A73D65B8D}"/>
              </a:ext>
            </a:extLst>
          </p:cNvPr>
          <p:cNvSpPr txBox="1"/>
          <p:nvPr/>
        </p:nvSpPr>
        <p:spPr>
          <a:xfrm>
            <a:off x="2905622" y="4110722"/>
            <a:ext cx="2998794" cy="923330"/>
          </a:xfrm>
          <a:prstGeom prst="rect">
            <a:avLst/>
          </a:prstGeom>
          <a:noFill/>
        </p:spPr>
        <p:txBody>
          <a:bodyPr wrap="square" rtlCol="0">
            <a:spAutoFit/>
          </a:bodyPr>
          <a:lstStyle/>
          <a:p>
            <a:r>
              <a:rPr lang="en-GB" dirty="0">
                <a:solidFill>
                  <a:schemeClr val="bg1"/>
                </a:solidFill>
              </a:rPr>
              <a:t>Customer satisfaction score</a:t>
            </a:r>
          </a:p>
          <a:p>
            <a:r>
              <a:rPr lang="en-GB" dirty="0">
                <a:solidFill>
                  <a:schemeClr val="bg1"/>
                </a:solidFill>
              </a:rPr>
              <a:t>  </a:t>
            </a:r>
          </a:p>
          <a:p>
            <a:r>
              <a:rPr lang="en-GB" dirty="0">
                <a:solidFill>
                  <a:schemeClr val="bg1"/>
                </a:solidFill>
              </a:rPr>
              <a:t>                    32%</a:t>
            </a:r>
          </a:p>
        </p:txBody>
      </p:sp>
      <p:sp>
        <p:nvSpPr>
          <p:cNvPr id="24" name="TextBox 23">
            <a:extLst>
              <a:ext uri="{FF2B5EF4-FFF2-40B4-BE49-F238E27FC236}">
                <a16:creationId xmlns:a16="http://schemas.microsoft.com/office/drawing/2014/main" id="{BD3AF66E-E643-EE53-D536-1FAF91E3071F}"/>
              </a:ext>
            </a:extLst>
          </p:cNvPr>
          <p:cNvSpPr txBox="1"/>
          <p:nvPr/>
        </p:nvSpPr>
        <p:spPr>
          <a:xfrm>
            <a:off x="742064" y="5681116"/>
            <a:ext cx="1754372" cy="923330"/>
          </a:xfrm>
          <a:prstGeom prst="rect">
            <a:avLst/>
          </a:prstGeom>
          <a:noFill/>
        </p:spPr>
        <p:txBody>
          <a:bodyPr wrap="square" rtlCol="0">
            <a:spAutoFit/>
          </a:bodyPr>
          <a:lstStyle/>
          <a:p>
            <a:r>
              <a:rPr lang="en-GB" dirty="0">
                <a:solidFill>
                  <a:schemeClr val="bg1"/>
                </a:solidFill>
              </a:rPr>
              <a:t>Backlog Rate</a:t>
            </a:r>
          </a:p>
          <a:p>
            <a:endParaRPr lang="en-GB" dirty="0">
              <a:solidFill>
                <a:schemeClr val="bg1"/>
              </a:solidFill>
            </a:endParaRPr>
          </a:p>
          <a:p>
            <a:r>
              <a:rPr lang="en-GB" dirty="0">
                <a:solidFill>
                  <a:schemeClr val="bg1"/>
                </a:solidFill>
              </a:rPr>
              <a:t>       51%</a:t>
            </a:r>
          </a:p>
        </p:txBody>
      </p:sp>
      <p:sp>
        <p:nvSpPr>
          <p:cNvPr id="25" name="TextBox 24">
            <a:extLst>
              <a:ext uri="{FF2B5EF4-FFF2-40B4-BE49-F238E27FC236}">
                <a16:creationId xmlns:a16="http://schemas.microsoft.com/office/drawing/2014/main" id="{37A93E8F-32BF-C835-96A6-7A68A93B1158}"/>
              </a:ext>
            </a:extLst>
          </p:cNvPr>
          <p:cNvSpPr txBox="1"/>
          <p:nvPr/>
        </p:nvSpPr>
        <p:spPr>
          <a:xfrm>
            <a:off x="6742469" y="2232588"/>
            <a:ext cx="2432964" cy="923330"/>
          </a:xfrm>
          <a:prstGeom prst="rect">
            <a:avLst/>
          </a:prstGeom>
          <a:noFill/>
        </p:spPr>
        <p:txBody>
          <a:bodyPr wrap="square" rtlCol="0">
            <a:spAutoFit/>
          </a:bodyPr>
          <a:lstStyle/>
          <a:p>
            <a:r>
              <a:rPr lang="en-GB" dirty="0">
                <a:solidFill>
                  <a:schemeClr val="bg1"/>
                </a:solidFill>
              </a:rPr>
              <a:t>Driver/Zone (Zone 1)</a:t>
            </a:r>
          </a:p>
          <a:p>
            <a:endParaRPr lang="en-GB" dirty="0">
              <a:solidFill>
                <a:schemeClr val="bg1"/>
              </a:solidFill>
            </a:endParaRPr>
          </a:p>
          <a:p>
            <a:r>
              <a:rPr lang="en-GB" dirty="0">
                <a:solidFill>
                  <a:schemeClr val="bg1"/>
                </a:solidFill>
              </a:rPr>
              <a:t>                100</a:t>
            </a:r>
          </a:p>
        </p:txBody>
      </p:sp>
      <p:sp>
        <p:nvSpPr>
          <p:cNvPr id="26" name="TextBox 25">
            <a:extLst>
              <a:ext uri="{FF2B5EF4-FFF2-40B4-BE49-F238E27FC236}">
                <a16:creationId xmlns:a16="http://schemas.microsoft.com/office/drawing/2014/main" id="{95232402-5BC8-3E51-D17A-4FE0CB3E735A}"/>
              </a:ext>
            </a:extLst>
          </p:cNvPr>
          <p:cNvSpPr txBox="1"/>
          <p:nvPr/>
        </p:nvSpPr>
        <p:spPr>
          <a:xfrm>
            <a:off x="6901489" y="4072316"/>
            <a:ext cx="2370114" cy="369332"/>
          </a:xfrm>
          <a:prstGeom prst="rect">
            <a:avLst/>
          </a:prstGeom>
          <a:noFill/>
        </p:spPr>
        <p:txBody>
          <a:bodyPr wrap="square" rtlCol="0">
            <a:spAutoFit/>
          </a:bodyPr>
          <a:lstStyle/>
          <a:p>
            <a:r>
              <a:rPr lang="en-GB" dirty="0">
                <a:solidFill>
                  <a:schemeClr val="bg1"/>
                </a:solidFill>
              </a:rPr>
              <a:t>Driver Zone (Zone 2)</a:t>
            </a:r>
          </a:p>
        </p:txBody>
      </p:sp>
      <p:sp>
        <p:nvSpPr>
          <p:cNvPr id="27" name="TextBox 26">
            <a:extLst>
              <a:ext uri="{FF2B5EF4-FFF2-40B4-BE49-F238E27FC236}">
                <a16:creationId xmlns:a16="http://schemas.microsoft.com/office/drawing/2014/main" id="{1FB8D9DE-7E6B-F1D5-B605-E78C801416C8}"/>
              </a:ext>
            </a:extLst>
          </p:cNvPr>
          <p:cNvSpPr txBox="1"/>
          <p:nvPr/>
        </p:nvSpPr>
        <p:spPr>
          <a:xfrm>
            <a:off x="6872524" y="5809288"/>
            <a:ext cx="2370114" cy="923330"/>
          </a:xfrm>
          <a:prstGeom prst="rect">
            <a:avLst/>
          </a:prstGeom>
          <a:noFill/>
        </p:spPr>
        <p:txBody>
          <a:bodyPr wrap="square" rtlCol="0">
            <a:spAutoFit/>
          </a:bodyPr>
          <a:lstStyle/>
          <a:p>
            <a:r>
              <a:rPr lang="en-GB" dirty="0">
                <a:solidFill>
                  <a:schemeClr val="bg1"/>
                </a:solidFill>
              </a:rPr>
              <a:t>Driver Zone (Zone 3)</a:t>
            </a:r>
          </a:p>
          <a:p>
            <a:endParaRPr lang="en-GB" dirty="0">
              <a:solidFill>
                <a:schemeClr val="bg1"/>
              </a:solidFill>
            </a:endParaRPr>
          </a:p>
          <a:p>
            <a:r>
              <a:rPr lang="en-GB" dirty="0">
                <a:solidFill>
                  <a:schemeClr val="bg1"/>
                </a:solidFill>
              </a:rPr>
              <a:t>               99</a:t>
            </a:r>
          </a:p>
        </p:txBody>
      </p:sp>
      <p:sp>
        <p:nvSpPr>
          <p:cNvPr id="32" name="Flowchart: Terminator 31">
            <a:extLst>
              <a:ext uri="{FF2B5EF4-FFF2-40B4-BE49-F238E27FC236}">
                <a16:creationId xmlns:a16="http://schemas.microsoft.com/office/drawing/2014/main" id="{39118CB4-7596-B640-B5AB-09AC8936760D}"/>
              </a:ext>
            </a:extLst>
          </p:cNvPr>
          <p:cNvSpPr/>
          <p:nvPr/>
        </p:nvSpPr>
        <p:spPr>
          <a:xfrm>
            <a:off x="48258" y="1497071"/>
            <a:ext cx="4780283" cy="235315"/>
          </a:xfrm>
          <a:prstGeom prst="flowChartTerminator">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effectLst>
                  <a:outerShdw blurRad="38100" dist="38100" dir="2700000" algn="tl">
                    <a:srgbClr val="000000">
                      <a:alpha val="43137"/>
                    </a:srgbClr>
                  </a:outerShdw>
                </a:effectLst>
              </a:rPr>
              <a:t>DELAY IMPACT</a:t>
            </a:r>
          </a:p>
        </p:txBody>
      </p:sp>
      <p:sp>
        <p:nvSpPr>
          <p:cNvPr id="33" name="Flowchart: Terminator 32">
            <a:extLst>
              <a:ext uri="{FF2B5EF4-FFF2-40B4-BE49-F238E27FC236}">
                <a16:creationId xmlns:a16="http://schemas.microsoft.com/office/drawing/2014/main" id="{D766BAF0-1E7E-FB8A-8B5C-03DC4CCCB08B}"/>
              </a:ext>
            </a:extLst>
          </p:cNvPr>
          <p:cNvSpPr/>
          <p:nvPr/>
        </p:nvSpPr>
        <p:spPr>
          <a:xfrm>
            <a:off x="5587821" y="1441595"/>
            <a:ext cx="3591621" cy="294141"/>
          </a:xfrm>
          <a:prstGeom prst="flowChartTerminator">
            <a:avLst/>
          </a:prstGeom>
          <a:solidFill>
            <a:schemeClr val="accent3">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GB" dirty="0">
                <a:solidFill>
                  <a:schemeClr val="tx1"/>
                </a:solidFill>
                <a:effectLst>
                  <a:outerShdw blurRad="38100" dist="38100" dir="2700000" algn="tl">
                    <a:srgbClr val="000000">
                      <a:alpha val="43137"/>
                    </a:srgbClr>
                  </a:outerShdw>
                </a:effectLst>
              </a:rPr>
              <a:t>Resource Allocation Efficiency</a:t>
            </a:r>
          </a:p>
        </p:txBody>
      </p:sp>
    </p:spTree>
    <p:extLst>
      <p:ext uri="{BB962C8B-B14F-4D97-AF65-F5344CB8AC3E}">
        <p14:creationId xmlns:p14="http://schemas.microsoft.com/office/powerpoint/2010/main" val="3074704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1362</Words>
  <Application>Microsoft Office PowerPoint</Application>
  <PresentationFormat>Widescreen</PresentationFormat>
  <Paragraphs>145</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Amasis MT Pro Black</vt:lpstr>
      <vt:lpstr>Aptos</vt:lpstr>
      <vt:lpstr>Arial</vt:lpstr>
      <vt:lpstr>Calisto MT</vt:lpstr>
      <vt:lpstr>Neue Haas Grotesk Text Pro</vt:lpstr>
      <vt:lpstr>Univers Condensed</vt:lpstr>
      <vt:lpstr>Wingdings</vt:lpstr>
      <vt:lpstr>ChronicleVTI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KPI SUMMARY    </vt:lpstr>
      <vt:lpstr>PowerPoint Presentation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Esty Ade</dc:creator>
  <cp:lastModifiedBy>Esty Ade</cp:lastModifiedBy>
  <cp:revision>2</cp:revision>
  <dcterms:created xsi:type="dcterms:W3CDTF">2025-05-27T13:37:45Z</dcterms:created>
  <dcterms:modified xsi:type="dcterms:W3CDTF">2025-09-28T05:28:19Z</dcterms:modified>
</cp:coreProperties>
</file>